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61" r:id="rId2"/>
  </p:sldMasterIdLst>
  <p:notesMasterIdLst>
    <p:notesMasterId r:id="rId87"/>
  </p:notesMasterIdLst>
  <p:handoutMasterIdLst>
    <p:handoutMasterId r:id="rId88"/>
  </p:handoutMasterIdLst>
  <p:sldIdLst>
    <p:sldId id="585" r:id="rId3"/>
    <p:sldId id="586" r:id="rId4"/>
    <p:sldId id="587" r:id="rId5"/>
    <p:sldId id="588" r:id="rId6"/>
    <p:sldId id="589" r:id="rId7"/>
    <p:sldId id="590" r:id="rId8"/>
    <p:sldId id="591" r:id="rId9"/>
    <p:sldId id="592" r:id="rId10"/>
    <p:sldId id="629" r:id="rId11"/>
    <p:sldId id="633" r:id="rId12"/>
    <p:sldId id="630" r:id="rId13"/>
    <p:sldId id="632" r:id="rId14"/>
    <p:sldId id="594" r:id="rId15"/>
    <p:sldId id="595" r:id="rId16"/>
    <p:sldId id="607" r:id="rId17"/>
    <p:sldId id="611" r:id="rId18"/>
    <p:sldId id="608" r:id="rId19"/>
    <p:sldId id="612" r:id="rId20"/>
    <p:sldId id="613" r:id="rId21"/>
    <p:sldId id="694" r:id="rId22"/>
    <p:sldId id="695" r:id="rId23"/>
    <p:sldId id="615" r:id="rId24"/>
    <p:sldId id="616" r:id="rId25"/>
    <p:sldId id="614" r:id="rId26"/>
    <p:sldId id="617" r:id="rId27"/>
    <p:sldId id="618" r:id="rId28"/>
    <p:sldId id="619" r:id="rId29"/>
    <p:sldId id="620" r:id="rId30"/>
    <p:sldId id="621" r:id="rId31"/>
    <p:sldId id="622" r:id="rId32"/>
    <p:sldId id="623" r:id="rId33"/>
    <p:sldId id="624" r:id="rId34"/>
    <p:sldId id="625" r:id="rId35"/>
    <p:sldId id="609" r:id="rId36"/>
    <p:sldId id="697" r:id="rId37"/>
    <p:sldId id="628" r:id="rId38"/>
    <p:sldId id="636" r:id="rId39"/>
    <p:sldId id="637" r:id="rId40"/>
    <p:sldId id="638" r:id="rId41"/>
    <p:sldId id="639" r:id="rId42"/>
    <p:sldId id="640" r:id="rId43"/>
    <p:sldId id="641" r:id="rId44"/>
    <p:sldId id="642" r:id="rId45"/>
    <p:sldId id="643" r:id="rId46"/>
    <p:sldId id="644" r:id="rId47"/>
    <p:sldId id="645" r:id="rId48"/>
    <p:sldId id="647" r:id="rId49"/>
    <p:sldId id="646" r:id="rId50"/>
    <p:sldId id="648" r:id="rId51"/>
    <p:sldId id="649" r:id="rId52"/>
    <p:sldId id="650" r:id="rId53"/>
    <p:sldId id="651" r:id="rId54"/>
    <p:sldId id="652" r:id="rId55"/>
    <p:sldId id="653" r:id="rId56"/>
    <p:sldId id="654" r:id="rId57"/>
    <p:sldId id="655" r:id="rId58"/>
    <p:sldId id="656" r:id="rId59"/>
    <p:sldId id="658" r:id="rId60"/>
    <p:sldId id="659" r:id="rId61"/>
    <p:sldId id="660" r:id="rId62"/>
    <p:sldId id="661" r:id="rId63"/>
    <p:sldId id="662" r:id="rId64"/>
    <p:sldId id="663" r:id="rId65"/>
    <p:sldId id="664" r:id="rId66"/>
    <p:sldId id="665" r:id="rId67"/>
    <p:sldId id="666" r:id="rId68"/>
    <p:sldId id="667" r:id="rId69"/>
    <p:sldId id="668" r:id="rId70"/>
    <p:sldId id="669" r:id="rId71"/>
    <p:sldId id="670" r:id="rId72"/>
    <p:sldId id="671" r:id="rId73"/>
    <p:sldId id="702" r:id="rId74"/>
    <p:sldId id="703" r:id="rId75"/>
    <p:sldId id="672" r:id="rId76"/>
    <p:sldId id="673" r:id="rId77"/>
    <p:sldId id="674" r:id="rId78"/>
    <p:sldId id="675" r:id="rId79"/>
    <p:sldId id="687" r:id="rId80"/>
    <p:sldId id="688" r:id="rId81"/>
    <p:sldId id="701" r:id="rId82"/>
    <p:sldId id="691" r:id="rId83"/>
    <p:sldId id="698" r:id="rId84"/>
    <p:sldId id="699" r:id="rId85"/>
    <p:sldId id="700" r:id="rId86"/>
  </p:sldIdLst>
  <p:sldSz cx="9144000" cy="6858000" type="screen4x3"/>
  <p:notesSz cx="7315200" cy="9601200"/>
  <p:custDataLst>
    <p:tags r:id="rId89"/>
  </p:custDataLst>
  <p:defaultTextStyle>
    <a:defPPr>
      <a:defRPr lang="en-US"/>
    </a:defPPr>
    <a:lvl1pPr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1pPr>
    <a:lvl2pPr marL="4572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2pPr>
    <a:lvl3pPr marL="9144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3pPr>
    <a:lvl4pPr marL="13716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4pPr>
    <a:lvl5pPr marL="18288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5pPr>
    <a:lvl6pPr marL="2286000" algn="l" defTabSz="914400" rtl="0" eaLnBrk="1" latinLnBrk="0" hangingPunct="1">
      <a:defRPr kumimoji="1" sz="2400" b="1" kern="1200">
        <a:solidFill>
          <a:schemeClr val="tx1"/>
        </a:solidFill>
        <a:latin typeface="Tahoma" pitchFamily="34" charset="0"/>
        <a:ea typeface="ＭＳ Ｐゴシック" charset="-128"/>
        <a:cs typeface="+mn-cs"/>
      </a:defRPr>
    </a:lvl6pPr>
    <a:lvl7pPr marL="2743200" algn="l" defTabSz="914400" rtl="0" eaLnBrk="1" latinLnBrk="0" hangingPunct="1">
      <a:defRPr kumimoji="1" sz="2400" b="1" kern="1200">
        <a:solidFill>
          <a:schemeClr val="tx1"/>
        </a:solidFill>
        <a:latin typeface="Tahoma" pitchFamily="34" charset="0"/>
        <a:ea typeface="ＭＳ Ｐゴシック" charset="-128"/>
        <a:cs typeface="+mn-cs"/>
      </a:defRPr>
    </a:lvl7pPr>
    <a:lvl8pPr marL="3200400" algn="l" defTabSz="914400" rtl="0" eaLnBrk="1" latinLnBrk="0" hangingPunct="1">
      <a:defRPr kumimoji="1" sz="2400" b="1" kern="1200">
        <a:solidFill>
          <a:schemeClr val="tx1"/>
        </a:solidFill>
        <a:latin typeface="Tahoma" pitchFamily="34" charset="0"/>
        <a:ea typeface="ＭＳ Ｐゴシック" charset="-128"/>
        <a:cs typeface="+mn-cs"/>
      </a:defRPr>
    </a:lvl8pPr>
    <a:lvl9pPr marL="3657600" algn="l" defTabSz="914400" rtl="0" eaLnBrk="1" latinLnBrk="0" hangingPunct="1">
      <a:defRPr kumimoji="1" sz="2400" b="1" kern="1200">
        <a:solidFill>
          <a:schemeClr val="tx1"/>
        </a:solidFill>
        <a:latin typeface="Tahoma" pitchFamily="34" charset="0"/>
        <a:ea typeface="ＭＳ Ｐゴシック" charset="-128"/>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EAEAEA"/>
    <a:srgbClr val="DDDDDD"/>
    <a:srgbClr val="C0C0C0"/>
    <a:srgbClr val="B2B2B2"/>
    <a:srgbClr val="FF9900"/>
    <a:srgbClr val="80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487" autoAdjust="0"/>
    <p:restoredTop sz="87413" autoAdjust="0"/>
  </p:normalViewPr>
  <p:slideViewPr>
    <p:cSldViewPr>
      <p:cViewPr varScale="1">
        <p:scale>
          <a:sx n="103" d="100"/>
          <a:sy n="103" d="100"/>
        </p:scale>
        <p:origin x="450" y="96"/>
      </p:cViewPr>
      <p:guideLst>
        <p:guide orient="horz" pos="2352"/>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2" d="100"/>
          <a:sy n="82" d="100"/>
        </p:scale>
        <p:origin x="-3096" y="-7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tags" Target="tags/tag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defTabSz="912813" eaLnBrk="0" hangingPunct="0">
              <a:defRPr sz="900" b="0">
                <a:latin typeface="Times New Roman" pitchFamily="18" charset="0"/>
              </a:defRPr>
            </a:lvl1pPr>
          </a:lstStyle>
          <a:p>
            <a:r>
              <a:rPr lang="ja-JP" altLang="en-US"/>
              <a:t>SENG521: Software Reliability and Testing</a:t>
            </a:r>
            <a:endParaRPr lang="en-US" altLang="ja-JP"/>
          </a:p>
          <a:p>
            <a:r>
              <a:rPr lang="en-US" altLang="ja-JP"/>
              <a:t>B.H.Far (University of Calgary)</a:t>
            </a:r>
            <a:endParaRPr lang="ja-JP" altLang="en-US"/>
          </a:p>
        </p:txBody>
      </p:sp>
      <p:sp>
        <p:nvSpPr>
          <p:cNvPr id="4099"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algn="r" defTabSz="912813" eaLnBrk="0" hangingPunct="0">
              <a:defRPr sz="900" b="0">
                <a:latin typeface="Times New Roman" pitchFamily="18" charset="0"/>
              </a:defRPr>
            </a:lvl1pPr>
          </a:lstStyle>
          <a:p>
            <a:r>
              <a:rPr lang="en-CA" dirty="0"/>
              <a:t>Winter 2008</a:t>
            </a:r>
            <a:endParaRPr lang="en-US" altLang="ja-JP" dirty="0"/>
          </a:p>
        </p:txBody>
      </p:sp>
      <p:sp>
        <p:nvSpPr>
          <p:cNvPr id="4100" name="Rectangle 4"/>
          <p:cNvSpPr>
            <a:spLocks noGrp="1" noChangeArrowheads="1"/>
          </p:cNvSpPr>
          <p:nvPr>
            <p:ph type="ftr" sz="quarter" idx="2"/>
          </p:nvPr>
        </p:nvSpPr>
        <p:spPr bwMode="auto">
          <a:xfrm>
            <a:off x="0" y="9121775"/>
            <a:ext cx="401320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defTabSz="912813" eaLnBrk="0" hangingPunct="0">
              <a:defRPr sz="900" b="0">
                <a:latin typeface="Times New Roman" pitchFamily="18" charset="0"/>
              </a:defRPr>
            </a:lvl1pPr>
          </a:lstStyle>
          <a:p>
            <a:r>
              <a:rPr lang="ja-JP" altLang="en-US"/>
              <a:t>http://www.enel.ucalgary.ca/People/far/Lecture/SENG521/</a:t>
            </a:r>
            <a:endParaRPr lang="en-US" altLang="ja-JP"/>
          </a:p>
          <a:p>
            <a:r>
              <a:rPr lang="en-US" altLang="ja-JP"/>
              <a:t>far@ucalgary.ca</a:t>
            </a:r>
          </a:p>
        </p:txBody>
      </p:sp>
      <p:sp>
        <p:nvSpPr>
          <p:cNvPr id="4101"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algn="r" defTabSz="912813" eaLnBrk="0" hangingPunct="0">
              <a:defRPr sz="900" b="0">
                <a:latin typeface="Times New Roman" pitchFamily="18" charset="0"/>
              </a:defRPr>
            </a:lvl1pPr>
          </a:lstStyle>
          <a:p>
            <a:fld id="{CE4FBD32-EB7D-492D-BD24-4B7A13FA78EA}" type="slidenum">
              <a:rPr lang="ja-JP" altLang="en-US"/>
              <a:pPr/>
              <a:t>‹#›</a:t>
            </a:fld>
            <a:endParaRPr lang="en-US" altLang="ja-JP"/>
          </a:p>
        </p:txBody>
      </p:sp>
    </p:spTree>
    <p:extLst>
      <p:ext uri="{BB962C8B-B14F-4D97-AF65-F5344CB8AC3E}">
        <p14:creationId xmlns:p14="http://schemas.microsoft.com/office/powerpoint/2010/main" val="3314996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defTabSz="912813" eaLnBrk="0" hangingPunct="0">
              <a:defRPr sz="900" b="0">
                <a:latin typeface="Times New Roman" pitchFamily="18" charset="0"/>
              </a:defRPr>
            </a:lvl1pPr>
          </a:lstStyle>
          <a:p>
            <a:r>
              <a:rPr lang="ja-JP" altLang="en-US"/>
              <a:t>SENG521: Software Reliability and Testing</a:t>
            </a:r>
            <a:endParaRPr lang="en-US" altLang="ja-JP"/>
          </a:p>
        </p:txBody>
      </p:sp>
      <p:sp>
        <p:nvSpPr>
          <p:cNvPr id="6147" name="Rectangle 3"/>
          <p:cNvSpPr>
            <a:spLocks noGrp="1" noChangeArrowheads="1"/>
          </p:cNvSpPr>
          <p:nvPr>
            <p:ph type="dt" idx="1"/>
          </p:nvPr>
        </p:nvSpPr>
        <p:spPr bwMode="auto">
          <a:xfrm>
            <a:off x="414655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algn="r" defTabSz="912813" eaLnBrk="0" hangingPunct="0">
              <a:defRPr sz="900" b="0">
                <a:latin typeface="Times New Roman" pitchFamily="18" charset="0"/>
              </a:defRPr>
            </a:lvl1pPr>
          </a:lstStyle>
          <a:p>
            <a:r>
              <a:rPr lang="en-CA"/>
              <a:t>Fall 2006</a:t>
            </a:r>
            <a:endParaRPr lang="en-US" altLang="ja-JP"/>
          </a:p>
        </p:txBody>
      </p:sp>
      <p:sp>
        <p:nvSpPr>
          <p:cNvPr id="6148" name="Rectangle 4"/>
          <p:cNvSpPr>
            <a:spLocks noGrp="1" noRot="1" noChangeAspect="1" noChangeArrowheads="1"/>
          </p:cNvSpPr>
          <p:nvPr>
            <p:ph type="sldImg" idx="2"/>
          </p:nvPr>
        </p:nvSpPr>
        <p:spPr bwMode="auto">
          <a:xfrm>
            <a:off x="1262063" y="722313"/>
            <a:ext cx="4799012" cy="3598862"/>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76313" y="4557713"/>
            <a:ext cx="5362575" cy="432117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p>
            <a:pPr lvl="0"/>
            <a:r>
              <a:rPr lang="ja-JP" altLang="en-US"/>
              <a:t>マスターテキストの書式設定</a:t>
            </a:r>
          </a:p>
          <a:p>
            <a:pPr lvl="1"/>
            <a:r>
              <a:rPr lang="ja-JP" altLang="en-US"/>
              <a:t>第 2 レベル</a:t>
            </a:r>
          </a:p>
          <a:p>
            <a:pPr lvl="2"/>
            <a:r>
              <a:rPr lang="ja-JP" altLang="en-US"/>
              <a:t>第 3 レベル</a:t>
            </a:r>
          </a:p>
          <a:p>
            <a:pPr lvl="3"/>
            <a:r>
              <a:rPr lang="ja-JP" altLang="en-US"/>
              <a:t>第 4 レベル</a:t>
            </a:r>
          </a:p>
          <a:p>
            <a:pPr lvl="4"/>
            <a:r>
              <a:rPr lang="ja-JP" altLang="en-US"/>
              <a:t>第 5 レベル</a:t>
            </a:r>
          </a:p>
        </p:txBody>
      </p:sp>
      <p:sp>
        <p:nvSpPr>
          <p:cNvPr id="6150" name="Rectangle 6"/>
          <p:cNvSpPr>
            <a:spLocks noGrp="1" noChangeArrowheads="1"/>
          </p:cNvSpPr>
          <p:nvPr>
            <p:ph type="ftr" sz="quarter" idx="4"/>
          </p:nvPr>
        </p:nvSpPr>
        <p:spPr bwMode="auto">
          <a:xfrm>
            <a:off x="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defTabSz="912813" eaLnBrk="0" hangingPunct="0">
              <a:defRPr sz="900" b="0">
                <a:latin typeface="Times New Roman" pitchFamily="18" charset="0"/>
              </a:defRPr>
            </a:lvl1pPr>
          </a:lstStyle>
          <a:p>
            <a:r>
              <a:rPr lang="ja-JP" altLang="en-US"/>
              <a:t>http://www.enel.ucalgary.ca/People/far/Lecture/SENG521/</a:t>
            </a:r>
            <a:endParaRPr lang="en-US" altLang="ja-JP"/>
          </a:p>
        </p:txBody>
      </p:sp>
      <p:sp>
        <p:nvSpPr>
          <p:cNvPr id="6151" name="Rectangle 7"/>
          <p:cNvSpPr>
            <a:spLocks noGrp="1" noChangeArrowheads="1"/>
          </p:cNvSpPr>
          <p:nvPr>
            <p:ph type="sldNum" sz="quarter" idx="5"/>
          </p:nvPr>
        </p:nvSpPr>
        <p:spPr bwMode="auto">
          <a:xfrm>
            <a:off x="414655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algn="r" defTabSz="912813" eaLnBrk="0" hangingPunct="0">
              <a:defRPr sz="900" b="0">
                <a:latin typeface="Times New Roman" pitchFamily="18" charset="0"/>
              </a:defRPr>
            </a:lvl1pPr>
          </a:lstStyle>
          <a:p>
            <a:fld id="{66AB684B-4771-4832-B527-9B303267B3C8}" type="slidenum">
              <a:rPr lang="ja-JP" altLang="en-US"/>
              <a:pPr/>
              <a:t>‹#›</a:t>
            </a:fld>
            <a:endParaRPr lang="en-US" altLang="ja-JP"/>
          </a:p>
        </p:txBody>
      </p:sp>
    </p:spTree>
    <p:extLst>
      <p:ext uri="{BB962C8B-B14F-4D97-AF65-F5344CB8AC3E}">
        <p14:creationId xmlns:p14="http://schemas.microsoft.com/office/powerpoint/2010/main" val="649605658"/>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4255B3A4-0BA9-4CF9-A024-032091B008FF}" type="slidenum">
              <a:rPr lang="ja-JP" altLang="en-US"/>
              <a:pPr/>
              <a:t>1</a:t>
            </a:fld>
            <a:endParaRPr lang="en-US" altLang="ja-JP"/>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428382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https://www.youtube.com/watch?v=An7HC1LolDM&amp;list=PLDC2A0C8D2EC934C7&amp;index=3</a:t>
            </a:r>
          </a:p>
        </p:txBody>
      </p:sp>
      <p:sp>
        <p:nvSpPr>
          <p:cNvPr id="4" name="Slide Number Placeholder 3"/>
          <p:cNvSpPr>
            <a:spLocks noGrp="1"/>
          </p:cNvSpPr>
          <p:nvPr>
            <p:ph type="sldNum" sz="quarter" idx="10"/>
          </p:nvPr>
        </p:nvSpPr>
        <p:spPr/>
        <p:txBody>
          <a:bodyPr/>
          <a:lstStyle/>
          <a:p>
            <a:pPr>
              <a:defRPr/>
            </a:pPr>
            <a:fld id="{F7860507-55D0-4498-896C-F2890A4EACA5}" type="slidenum">
              <a:rPr lang="en-GB" smtClean="0"/>
              <a:pPr>
                <a:defRPr/>
              </a:pPr>
              <a:t>38</a:t>
            </a:fld>
            <a:endParaRPr lang="en-GB"/>
          </a:p>
        </p:txBody>
      </p:sp>
    </p:spTree>
    <p:extLst>
      <p:ext uri="{BB962C8B-B14F-4D97-AF65-F5344CB8AC3E}">
        <p14:creationId xmlns:p14="http://schemas.microsoft.com/office/powerpoint/2010/main" val="1493380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https://www.youtube.com/watch?v=N8-qNMHOVyw&amp;index=5&amp;list=PLDC2A0C8D2EC934C7</a:t>
            </a:r>
          </a:p>
        </p:txBody>
      </p:sp>
      <p:sp>
        <p:nvSpPr>
          <p:cNvPr id="4" name="Slide Number Placeholder 3"/>
          <p:cNvSpPr>
            <a:spLocks noGrp="1"/>
          </p:cNvSpPr>
          <p:nvPr>
            <p:ph type="sldNum" sz="quarter" idx="10"/>
          </p:nvPr>
        </p:nvSpPr>
        <p:spPr/>
        <p:txBody>
          <a:bodyPr/>
          <a:lstStyle/>
          <a:p>
            <a:pPr>
              <a:defRPr/>
            </a:pPr>
            <a:fld id="{F7860507-55D0-4498-896C-F2890A4EACA5}" type="slidenum">
              <a:rPr lang="en-GB" smtClean="0"/>
              <a:pPr>
                <a:defRPr/>
              </a:pPr>
              <a:t>44</a:t>
            </a:fld>
            <a:endParaRPr lang="en-GB"/>
          </a:p>
        </p:txBody>
      </p:sp>
    </p:spTree>
    <p:extLst>
      <p:ext uri="{BB962C8B-B14F-4D97-AF65-F5344CB8AC3E}">
        <p14:creationId xmlns:p14="http://schemas.microsoft.com/office/powerpoint/2010/main" val="3522262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279458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https://www.youtube.com/watch?v=Dq5IYYqnnGQ&amp;index=24&amp;list=PLDC2A0C8D2EC934C7</a:t>
            </a:r>
          </a:p>
        </p:txBody>
      </p:sp>
      <p:sp>
        <p:nvSpPr>
          <p:cNvPr id="4" name="Slide Number Placeholder 3"/>
          <p:cNvSpPr>
            <a:spLocks noGrp="1"/>
          </p:cNvSpPr>
          <p:nvPr>
            <p:ph type="sldNum" sz="quarter" idx="10"/>
          </p:nvPr>
        </p:nvSpPr>
        <p:spPr/>
        <p:txBody>
          <a:bodyPr/>
          <a:lstStyle/>
          <a:p>
            <a:pPr>
              <a:defRPr/>
            </a:pPr>
            <a:fld id="{F7860507-55D0-4498-896C-F2890A4EACA5}" type="slidenum">
              <a:rPr lang="en-GB" smtClean="0"/>
              <a:pPr>
                <a:defRPr/>
              </a:pPr>
              <a:t>52</a:t>
            </a:fld>
            <a:endParaRPr lang="en-GB"/>
          </a:p>
        </p:txBody>
      </p:sp>
    </p:spTree>
    <p:extLst>
      <p:ext uri="{BB962C8B-B14F-4D97-AF65-F5344CB8AC3E}">
        <p14:creationId xmlns:p14="http://schemas.microsoft.com/office/powerpoint/2010/main" val="3117851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https://www.youtube.com/watch?v=Dq5IYYqnnGQ&amp;index=24&amp;list=PLDC2A0C8D2EC934C7</a:t>
            </a:r>
          </a:p>
        </p:txBody>
      </p:sp>
      <p:sp>
        <p:nvSpPr>
          <p:cNvPr id="4" name="Slide Number Placeholder 3"/>
          <p:cNvSpPr>
            <a:spLocks noGrp="1"/>
          </p:cNvSpPr>
          <p:nvPr>
            <p:ph type="sldNum" sz="quarter" idx="10"/>
          </p:nvPr>
        </p:nvSpPr>
        <p:spPr/>
        <p:txBody>
          <a:bodyPr/>
          <a:lstStyle/>
          <a:p>
            <a:pPr>
              <a:defRPr/>
            </a:pPr>
            <a:fld id="{F7860507-55D0-4498-896C-F2890A4EACA5}" type="slidenum">
              <a:rPr lang="en-GB" smtClean="0"/>
              <a:pPr>
                <a:defRPr/>
              </a:pPr>
              <a:t>53</a:t>
            </a:fld>
            <a:endParaRPr lang="en-GB"/>
          </a:p>
        </p:txBody>
      </p:sp>
    </p:spTree>
    <p:extLst>
      <p:ext uri="{BB962C8B-B14F-4D97-AF65-F5344CB8AC3E}">
        <p14:creationId xmlns:p14="http://schemas.microsoft.com/office/powerpoint/2010/main" val="2209440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RTM is composed of two tables: one mapping business </a:t>
            </a:r>
            <a:r>
              <a:rPr lang="en-US" dirty="0" err="1"/>
              <a:t>req</a:t>
            </a:r>
            <a:r>
              <a:rPr lang="en-US" dirty="0"/>
              <a:t> to technical </a:t>
            </a:r>
            <a:r>
              <a:rPr lang="en-US" dirty="0" err="1"/>
              <a:t>req</a:t>
            </a:r>
            <a:r>
              <a:rPr lang="en-US" dirty="0"/>
              <a:t> and the second one mapping tech </a:t>
            </a:r>
            <a:r>
              <a:rPr lang="en-US" dirty="0" err="1"/>
              <a:t>req</a:t>
            </a:r>
            <a:r>
              <a:rPr lang="en-US" dirty="0"/>
              <a:t> to test cases.</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56</a:t>
            </a:fld>
            <a:endParaRPr lang="en-US" altLang="ja-JP"/>
          </a:p>
        </p:txBody>
      </p:sp>
    </p:spTree>
    <p:extLst>
      <p:ext uri="{BB962C8B-B14F-4D97-AF65-F5344CB8AC3E}">
        <p14:creationId xmlns:p14="http://schemas.microsoft.com/office/powerpoint/2010/main" val="3064199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all requirements tested?</a:t>
            </a:r>
          </a:p>
          <a:p>
            <a:r>
              <a:rPr lang="en-US" dirty="0"/>
              <a:t>Are we on schedule with development and testing?</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57</a:t>
            </a:fld>
            <a:endParaRPr lang="en-US" altLang="ja-JP"/>
          </a:p>
        </p:txBody>
      </p:sp>
    </p:spTree>
    <p:extLst>
      <p:ext uri="{BB962C8B-B14F-4D97-AF65-F5344CB8AC3E}">
        <p14:creationId xmlns:p14="http://schemas.microsoft.com/office/powerpoint/2010/main" val="3630155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CA" sz="1200" b="0" i="0" u="none" strike="noStrike" kern="1200" baseline="0" dirty="0">
                <a:solidFill>
                  <a:schemeClr val="tx1"/>
                </a:solidFill>
                <a:latin typeface="Times New Roman" pitchFamily="18" charset="0"/>
                <a:ea typeface="ＭＳ Ｐ明朝" pitchFamily="18" charset="-128"/>
                <a:cs typeface="+mn-cs"/>
              </a:rPr>
              <a:t>A </a:t>
            </a:r>
            <a:r>
              <a:rPr kumimoji="1" lang="en-CA" sz="1200" b="1" i="1" u="none" strike="noStrike" kern="1200" baseline="0" dirty="0">
                <a:solidFill>
                  <a:schemeClr val="tx1"/>
                </a:solidFill>
                <a:latin typeface="Times New Roman" pitchFamily="18" charset="0"/>
                <a:ea typeface="ＭＳ Ｐ明朝" pitchFamily="18" charset="-128"/>
                <a:cs typeface="+mn-cs"/>
              </a:rPr>
              <a:t>test fixture </a:t>
            </a:r>
            <a:r>
              <a:rPr kumimoji="1" lang="en-CA" sz="1200" b="0" i="0" u="none" strike="noStrike" kern="1200" baseline="0" dirty="0">
                <a:solidFill>
                  <a:schemeClr val="tx1"/>
                </a:solidFill>
                <a:latin typeface="Times New Roman" pitchFamily="18" charset="0"/>
                <a:ea typeface="ＭＳ Ｐ明朝" pitchFamily="18" charset="-128"/>
                <a:cs typeface="+mn-cs"/>
              </a:rPr>
              <a:t>sets up the data (both </a:t>
            </a:r>
            <a:r>
              <a:rPr kumimoji="1" lang="en-CA" sz="1200" b="1" i="0" u="none" strike="noStrike" kern="1200" baseline="0" dirty="0">
                <a:solidFill>
                  <a:schemeClr val="tx1"/>
                </a:solidFill>
                <a:latin typeface="Times New Roman" pitchFamily="18" charset="0"/>
                <a:ea typeface="ＭＳ Ｐ明朝" pitchFamily="18" charset="-128"/>
                <a:cs typeface="+mn-cs"/>
              </a:rPr>
              <a:t>objects </a:t>
            </a:r>
            <a:r>
              <a:rPr kumimoji="1" lang="en-CA" sz="1200" b="0" i="0" u="none" strike="noStrike" kern="1200" baseline="0" dirty="0">
                <a:solidFill>
                  <a:schemeClr val="tx1"/>
                </a:solidFill>
                <a:latin typeface="Times New Roman" pitchFamily="18" charset="0"/>
                <a:ea typeface="ＭＳ Ｐ明朝" pitchFamily="18" charset="-128"/>
                <a:cs typeface="+mn-cs"/>
              </a:rPr>
              <a:t>and </a:t>
            </a:r>
            <a:r>
              <a:rPr kumimoji="1" lang="en-CA" sz="1200" b="1" i="0" u="none" strike="noStrike" kern="1200" baseline="0" dirty="0">
                <a:solidFill>
                  <a:schemeClr val="tx1"/>
                </a:solidFill>
                <a:latin typeface="Times New Roman" pitchFamily="18" charset="0"/>
                <a:ea typeface="ＭＳ Ｐ明朝" pitchFamily="18" charset="-128"/>
                <a:cs typeface="+mn-cs"/>
              </a:rPr>
              <a:t>primitives</a:t>
            </a:r>
            <a:r>
              <a:rPr kumimoji="1" lang="en-CA" sz="1200" b="0" i="0" u="none" strike="noStrike" kern="1200" baseline="0" dirty="0">
                <a:solidFill>
                  <a:schemeClr val="tx1"/>
                </a:solidFill>
                <a:latin typeface="Times New Roman" pitchFamily="18" charset="0"/>
                <a:ea typeface="ＭＳ Ｐ明朝" pitchFamily="18" charset="-128"/>
                <a:cs typeface="+mn-cs"/>
              </a:rPr>
              <a:t>) that are needed to run tests</a:t>
            </a:r>
          </a:p>
          <a:p>
            <a:r>
              <a:rPr kumimoji="1" lang="en-CA" sz="1200" b="0" i="0" u="none" strike="noStrike" kern="1200" baseline="0" dirty="0">
                <a:solidFill>
                  <a:schemeClr val="tx1"/>
                </a:solidFill>
                <a:latin typeface="Times New Roman" pitchFamily="18" charset="0"/>
                <a:ea typeface="ＭＳ Ｐ明朝" pitchFamily="18" charset="-128"/>
                <a:cs typeface="+mn-cs"/>
              </a:rPr>
              <a:t>– Example: If you are testing code that updates an employee record, you need an </a:t>
            </a:r>
            <a:r>
              <a:rPr kumimoji="1" lang="en-CA" sz="1200" b="1" i="0" u="none" strike="noStrike" kern="1200" baseline="0" dirty="0">
                <a:solidFill>
                  <a:schemeClr val="tx1"/>
                </a:solidFill>
                <a:latin typeface="Times New Roman" pitchFamily="18" charset="0"/>
                <a:ea typeface="ＭＳ Ｐ明朝" pitchFamily="18" charset="-128"/>
                <a:cs typeface="+mn-cs"/>
              </a:rPr>
              <a:t>employee record </a:t>
            </a:r>
            <a:r>
              <a:rPr kumimoji="1" lang="en-CA" sz="1200" b="0" i="0" u="none" strike="noStrike" kern="1200" baseline="0" dirty="0">
                <a:solidFill>
                  <a:schemeClr val="tx1"/>
                </a:solidFill>
                <a:latin typeface="Times New Roman" pitchFamily="18" charset="0"/>
                <a:ea typeface="ＭＳ Ｐ明朝" pitchFamily="18" charset="-128"/>
                <a:cs typeface="+mn-cs"/>
              </a:rPr>
              <a:t>to test it on</a:t>
            </a:r>
          </a:p>
          <a:p>
            <a:r>
              <a:rPr kumimoji="1" lang="en-CA" sz="1200" b="0" i="0" u="none" strike="noStrike" kern="1200" baseline="0" dirty="0">
                <a:solidFill>
                  <a:schemeClr val="tx1"/>
                </a:solidFill>
                <a:latin typeface="Times New Roman" pitchFamily="18" charset="0"/>
                <a:ea typeface="ＭＳ Ｐ明朝" pitchFamily="18" charset="-128"/>
                <a:cs typeface="+mn-cs"/>
              </a:rPr>
              <a:t>A </a:t>
            </a:r>
            <a:r>
              <a:rPr kumimoji="1" lang="en-CA" sz="1200" b="1" i="1" u="none" strike="noStrike" kern="1200" baseline="0" dirty="0">
                <a:solidFill>
                  <a:schemeClr val="tx1"/>
                </a:solidFill>
                <a:latin typeface="Times New Roman" pitchFamily="18" charset="0"/>
                <a:ea typeface="ＭＳ Ｐ明朝" pitchFamily="18" charset="-128"/>
                <a:cs typeface="+mn-cs"/>
              </a:rPr>
              <a:t>unit test </a:t>
            </a:r>
            <a:r>
              <a:rPr kumimoji="1" lang="en-CA" sz="1200" b="0" i="0" u="none" strike="noStrike" kern="1200" baseline="0" dirty="0">
                <a:solidFill>
                  <a:schemeClr val="tx1"/>
                </a:solidFill>
                <a:latin typeface="Times New Roman" pitchFamily="18" charset="0"/>
                <a:ea typeface="ＭＳ Ｐ明朝" pitchFamily="18" charset="-128"/>
                <a:cs typeface="+mn-cs"/>
              </a:rPr>
              <a:t>is a test of a </a:t>
            </a:r>
            <a:r>
              <a:rPr kumimoji="1" lang="en-CA" sz="1200" b="1" i="1" u="none" strike="noStrike" kern="1200" baseline="0" dirty="0">
                <a:solidFill>
                  <a:schemeClr val="tx1"/>
                </a:solidFill>
                <a:latin typeface="Times New Roman" pitchFamily="18" charset="0"/>
                <a:ea typeface="ＭＳ Ｐ明朝" pitchFamily="18" charset="-128"/>
                <a:cs typeface="+mn-cs"/>
              </a:rPr>
              <a:t>single </a:t>
            </a:r>
            <a:r>
              <a:rPr kumimoji="1" lang="en-CA" sz="1200" b="0" i="0" u="none" strike="noStrike" kern="1200" baseline="0" dirty="0">
                <a:solidFill>
                  <a:schemeClr val="tx1"/>
                </a:solidFill>
                <a:latin typeface="Times New Roman" pitchFamily="18" charset="0"/>
                <a:ea typeface="ＭＳ Ｐ明朝" pitchFamily="18" charset="-128"/>
                <a:cs typeface="+mn-cs"/>
              </a:rPr>
              <a:t>class</a:t>
            </a:r>
          </a:p>
          <a:p>
            <a:r>
              <a:rPr kumimoji="1" lang="en-CA" sz="1200" b="0" i="0" u="none" strike="noStrike" kern="1200" baseline="0" dirty="0">
                <a:solidFill>
                  <a:schemeClr val="tx1"/>
                </a:solidFill>
                <a:latin typeface="Times New Roman" pitchFamily="18" charset="0"/>
                <a:ea typeface="ＭＳ Ｐ明朝" pitchFamily="18" charset="-128"/>
                <a:cs typeface="+mn-cs"/>
              </a:rPr>
              <a:t>A </a:t>
            </a:r>
            <a:r>
              <a:rPr kumimoji="1" lang="en-CA" sz="1200" b="1" i="1" u="none" strike="noStrike" kern="1200" baseline="0" dirty="0">
                <a:solidFill>
                  <a:schemeClr val="tx1"/>
                </a:solidFill>
                <a:latin typeface="Times New Roman" pitchFamily="18" charset="0"/>
                <a:ea typeface="ＭＳ Ｐ明朝" pitchFamily="18" charset="-128"/>
                <a:cs typeface="+mn-cs"/>
              </a:rPr>
              <a:t>test case </a:t>
            </a:r>
            <a:r>
              <a:rPr kumimoji="1" lang="en-CA" sz="1200" b="0" i="0" u="none" strike="noStrike" kern="1200" baseline="0" dirty="0">
                <a:solidFill>
                  <a:schemeClr val="tx1"/>
                </a:solidFill>
                <a:latin typeface="Times New Roman" pitchFamily="18" charset="0"/>
                <a:ea typeface="ＭＳ Ｐ明朝" pitchFamily="18" charset="-128"/>
                <a:cs typeface="+mn-cs"/>
              </a:rPr>
              <a:t>tests the </a:t>
            </a:r>
            <a:r>
              <a:rPr kumimoji="1" lang="en-CA" sz="1200" b="1" i="0" u="none" strike="noStrike" kern="1200" baseline="0" dirty="0">
                <a:solidFill>
                  <a:schemeClr val="tx1"/>
                </a:solidFill>
                <a:latin typeface="Times New Roman" pitchFamily="18" charset="0"/>
                <a:ea typeface="ＭＳ Ｐ明朝" pitchFamily="18" charset="-128"/>
                <a:cs typeface="+mn-cs"/>
              </a:rPr>
              <a:t>response </a:t>
            </a:r>
            <a:r>
              <a:rPr kumimoji="1" lang="en-CA" sz="1200" b="0" i="0" u="none" strike="noStrike" kern="1200" baseline="0" dirty="0">
                <a:solidFill>
                  <a:schemeClr val="tx1"/>
                </a:solidFill>
                <a:latin typeface="Times New Roman" pitchFamily="18" charset="0"/>
                <a:ea typeface="ＭＳ Ｐ明朝" pitchFamily="18" charset="-128"/>
                <a:cs typeface="+mn-cs"/>
              </a:rPr>
              <a:t>of a </a:t>
            </a:r>
            <a:r>
              <a:rPr kumimoji="1" lang="en-CA" sz="1200" b="1" i="0" u="none" strike="noStrike" kern="1200" baseline="0" dirty="0">
                <a:solidFill>
                  <a:schemeClr val="tx1"/>
                </a:solidFill>
                <a:latin typeface="Times New Roman" pitchFamily="18" charset="0"/>
                <a:ea typeface="ＭＳ Ｐ明朝" pitchFamily="18" charset="-128"/>
                <a:cs typeface="+mn-cs"/>
              </a:rPr>
              <a:t>single method </a:t>
            </a:r>
            <a:r>
              <a:rPr kumimoji="1" lang="en-CA" sz="1200" b="0" i="0" u="none" strike="noStrike" kern="1200" baseline="0" dirty="0">
                <a:solidFill>
                  <a:schemeClr val="tx1"/>
                </a:solidFill>
                <a:latin typeface="Times New Roman" pitchFamily="18" charset="0"/>
                <a:ea typeface="ＭＳ Ｐ明朝" pitchFamily="18" charset="-128"/>
                <a:cs typeface="+mn-cs"/>
              </a:rPr>
              <a:t>to a </a:t>
            </a:r>
            <a:r>
              <a:rPr kumimoji="1" lang="en-CA" sz="1200" b="1" i="0" u="none" strike="noStrike" kern="1200" baseline="0" dirty="0">
                <a:solidFill>
                  <a:schemeClr val="tx1"/>
                </a:solidFill>
                <a:latin typeface="Times New Roman" pitchFamily="18" charset="0"/>
                <a:ea typeface="ＭＳ Ｐ明朝" pitchFamily="18" charset="-128"/>
                <a:cs typeface="+mn-cs"/>
              </a:rPr>
              <a:t>particular set of inputs</a:t>
            </a:r>
          </a:p>
          <a:p>
            <a:r>
              <a:rPr kumimoji="1" lang="en-CA" sz="1200" b="0" i="0" u="none" strike="noStrike" kern="1200" baseline="0" dirty="0">
                <a:solidFill>
                  <a:schemeClr val="tx1"/>
                </a:solidFill>
                <a:latin typeface="Times New Roman" pitchFamily="18" charset="0"/>
                <a:ea typeface="ＭＳ Ｐ明朝" pitchFamily="18" charset="-128"/>
                <a:cs typeface="+mn-cs"/>
              </a:rPr>
              <a:t>A </a:t>
            </a:r>
            <a:r>
              <a:rPr kumimoji="1" lang="en-CA" sz="1200" b="1" i="1" u="none" strike="noStrike" kern="1200" baseline="0" dirty="0">
                <a:solidFill>
                  <a:schemeClr val="tx1"/>
                </a:solidFill>
                <a:latin typeface="Times New Roman" pitchFamily="18" charset="0"/>
                <a:ea typeface="ＭＳ Ｐ明朝" pitchFamily="18" charset="-128"/>
                <a:cs typeface="+mn-cs"/>
              </a:rPr>
              <a:t>test suite </a:t>
            </a:r>
            <a:r>
              <a:rPr kumimoji="1" lang="en-CA" sz="1200" b="0" i="0" u="none" strike="noStrike" kern="1200" baseline="0" dirty="0">
                <a:solidFill>
                  <a:schemeClr val="tx1"/>
                </a:solidFill>
                <a:latin typeface="Times New Roman" pitchFamily="18" charset="0"/>
                <a:ea typeface="ＭＳ Ｐ明朝" pitchFamily="18" charset="-128"/>
                <a:cs typeface="+mn-cs"/>
              </a:rPr>
              <a:t>is a </a:t>
            </a:r>
            <a:r>
              <a:rPr kumimoji="1" lang="en-CA" sz="1200" b="1" i="0" u="none" strike="noStrike" kern="1200" baseline="0" dirty="0">
                <a:solidFill>
                  <a:schemeClr val="tx1"/>
                </a:solidFill>
                <a:latin typeface="Times New Roman" pitchFamily="18" charset="0"/>
                <a:ea typeface="ＭＳ Ｐ明朝" pitchFamily="18" charset="-128"/>
                <a:cs typeface="+mn-cs"/>
              </a:rPr>
              <a:t>collection </a:t>
            </a:r>
            <a:r>
              <a:rPr kumimoji="1" lang="en-CA" sz="1200" b="0" i="0" u="none" strike="noStrike" kern="1200" baseline="0" dirty="0">
                <a:solidFill>
                  <a:schemeClr val="tx1"/>
                </a:solidFill>
                <a:latin typeface="Times New Roman" pitchFamily="18" charset="0"/>
                <a:ea typeface="ＭＳ Ｐ明朝" pitchFamily="18" charset="-128"/>
                <a:cs typeface="+mn-cs"/>
              </a:rPr>
              <a:t>of test cases</a:t>
            </a:r>
          </a:p>
          <a:p>
            <a:r>
              <a:rPr kumimoji="1" lang="en-CA" sz="1200" b="0" i="0" u="none" strike="noStrike" kern="1200" baseline="0" dirty="0">
                <a:solidFill>
                  <a:schemeClr val="tx1"/>
                </a:solidFill>
                <a:latin typeface="Times New Roman" pitchFamily="18" charset="0"/>
                <a:ea typeface="ＭＳ Ｐ明朝" pitchFamily="18" charset="-128"/>
                <a:cs typeface="+mn-cs"/>
              </a:rPr>
              <a:t>A </a:t>
            </a:r>
            <a:r>
              <a:rPr kumimoji="1" lang="en-CA" sz="1200" b="1" i="1" u="none" strike="noStrike" kern="1200" baseline="0" dirty="0">
                <a:solidFill>
                  <a:schemeClr val="tx1"/>
                </a:solidFill>
                <a:latin typeface="Times New Roman" pitchFamily="18" charset="0"/>
                <a:ea typeface="ＭＳ Ｐ明朝" pitchFamily="18" charset="-128"/>
                <a:cs typeface="+mn-cs"/>
              </a:rPr>
              <a:t>test runner </a:t>
            </a:r>
            <a:r>
              <a:rPr kumimoji="1" lang="en-CA" sz="1200" b="0" i="0" u="none" strike="noStrike" kern="1200" baseline="0" dirty="0">
                <a:solidFill>
                  <a:schemeClr val="tx1"/>
                </a:solidFill>
                <a:latin typeface="Times New Roman" pitchFamily="18" charset="0"/>
                <a:ea typeface="ＭＳ Ｐ明朝" pitchFamily="18" charset="-128"/>
                <a:cs typeface="+mn-cs"/>
              </a:rPr>
              <a:t>is software that </a:t>
            </a:r>
            <a:r>
              <a:rPr kumimoji="1" lang="en-CA" sz="1200" b="1" i="0" u="none" strike="noStrike" kern="1200" baseline="0" dirty="0">
                <a:solidFill>
                  <a:schemeClr val="tx1"/>
                </a:solidFill>
                <a:latin typeface="Times New Roman" pitchFamily="18" charset="0"/>
                <a:ea typeface="ＭＳ Ｐ明朝" pitchFamily="18" charset="-128"/>
                <a:cs typeface="+mn-cs"/>
              </a:rPr>
              <a:t>runs </a:t>
            </a:r>
            <a:r>
              <a:rPr kumimoji="1" lang="en-CA" sz="1200" b="0" i="0" u="none" strike="noStrike" kern="1200" baseline="0" dirty="0">
                <a:solidFill>
                  <a:schemeClr val="tx1"/>
                </a:solidFill>
                <a:latin typeface="Times New Roman" pitchFamily="18" charset="0"/>
                <a:ea typeface="ＭＳ Ｐ明朝" pitchFamily="18" charset="-128"/>
                <a:cs typeface="+mn-cs"/>
              </a:rPr>
              <a:t>tests and </a:t>
            </a:r>
            <a:r>
              <a:rPr kumimoji="1" lang="en-CA" sz="1200" b="1" i="0" u="none" strike="noStrike" kern="1200" baseline="0" dirty="0">
                <a:solidFill>
                  <a:schemeClr val="tx1"/>
                </a:solidFill>
                <a:latin typeface="Times New Roman" pitchFamily="18" charset="0"/>
                <a:ea typeface="ＭＳ Ｐ明朝" pitchFamily="18" charset="-128"/>
                <a:cs typeface="+mn-cs"/>
              </a:rPr>
              <a:t>reports</a:t>
            </a:r>
          </a:p>
          <a:p>
            <a:r>
              <a:rPr kumimoji="1" lang="en-CA" sz="1200" b="0" i="0" u="none" strike="noStrike" kern="1200" baseline="0" dirty="0">
                <a:solidFill>
                  <a:schemeClr val="tx1"/>
                </a:solidFill>
                <a:latin typeface="Times New Roman" pitchFamily="18" charset="0"/>
                <a:ea typeface="ＭＳ Ｐ明朝" pitchFamily="18" charset="-128"/>
                <a:cs typeface="+mn-cs"/>
              </a:rPr>
              <a:t>results</a:t>
            </a:r>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65</a:t>
            </a:fld>
            <a:endParaRPr lang="en-US" altLang="ja-JP"/>
          </a:p>
        </p:txBody>
      </p:sp>
    </p:spTree>
    <p:extLst>
      <p:ext uri="{BB962C8B-B14F-4D97-AF65-F5344CB8AC3E}">
        <p14:creationId xmlns:p14="http://schemas.microsoft.com/office/powerpoint/2010/main" val="196413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B7ACF5C4-EF07-4D50-9E30-797DA81ED29A}" type="slidenum">
              <a:rPr lang="ja-JP" altLang="en-US"/>
              <a:pPr/>
              <a:t>72</a:t>
            </a:fld>
            <a:endParaRPr lang="en-US" altLang="ja-JP"/>
          </a:p>
        </p:txBody>
      </p:sp>
      <p:sp>
        <p:nvSpPr>
          <p:cNvPr id="2453506" name="Rectangle 2"/>
          <p:cNvSpPr>
            <a:spLocks noGrp="1" noRot="1" noChangeAspect="1" noChangeArrowheads="1" noTextEdit="1"/>
          </p:cNvSpPr>
          <p:nvPr>
            <p:ph type="sldImg"/>
          </p:nvPr>
        </p:nvSpPr>
        <p:spPr>
          <a:xfrm>
            <a:off x="1270000" y="727075"/>
            <a:ext cx="4779963" cy="3584575"/>
          </a:xfrm>
          <a:ln/>
        </p:spPr>
      </p:sp>
      <p:sp>
        <p:nvSpPr>
          <p:cNvPr id="2453507" name="Rectangle 3"/>
          <p:cNvSpPr>
            <a:spLocks noGrp="1" noChangeArrowheads="1"/>
          </p:cNvSpPr>
          <p:nvPr>
            <p:ph type="body" idx="1"/>
          </p:nvPr>
        </p:nvSpPr>
        <p:spPr>
          <a:xfrm>
            <a:off x="974725" y="4560888"/>
            <a:ext cx="5365750" cy="4318000"/>
          </a:xfrm>
        </p:spPr>
        <p:txBody>
          <a:bodyPr/>
          <a:lstStyle/>
          <a:p>
            <a:endParaRPr lang="en-CA"/>
          </a:p>
        </p:txBody>
      </p:sp>
    </p:spTree>
    <p:extLst>
      <p:ext uri="{BB962C8B-B14F-4D97-AF65-F5344CB8AC3E}">
        <p14:creationId xmlns:p14="http://schemas.microsoft.com/office/powerpoint/2010/main" val="3697930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860507-55D0-4498-896C-F2890A4EACA5}" type="slidenum">
              <a:rPr lang="en-GB" smtClean="0"/>
              <a:pPr>
                <a:defRPr/>
              </a:pPr>
              <a:t>76</a:t>
            </a:fld>
            <a:endParaRPr lang="en-GB"/>
          </a:p>
        </p:txBody>
      </p:sp>
    </p:spTree>
    <p:extLst>
      <p:ext uri="{BB962C8B-B14F-4D97-AF65-F5344CB8AC3E}">
        <p14:creationId xmlns:p14="http://schemas.microsoft.com/office/powerpoint/2010/main" val="123462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eight weeks of the course we focus on the right side of this figure and in the last four weeks we turn our attention to the left side.</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4</a:t>
            </a:fld>
            <a:endParaRPr lang="en-US" altLang="ja-JP"/>
          </a:p>
        </p:txBody>
      </p:sp>
    </p:spTree>
    <p:extLst>
      <p:ext uri="{BB962C8B-B14F-4D97-AF65-F5344CB8AC3E}">
        <p14:creationId xmlns:p14="http://schemas.microsoft.com/office/powerpoint/2010/main" val="835983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IVMS = In Vehicle Monitoring System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IVMS that collects info from the car and drivers’ cell phone; sends it to a repository; has Web and App interface </a:t>
            </a: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80</a:t>
            </a:fld>
            <a:endParaRPr lang="en-US" altLang="ja-JP"/>
          </a:p>
        </p:txBody>
      </p:sp>
    </p:spTree>
    <p:extLst>
      <p:ext uri="{BB962C8B-B14F-4D97-AF65-F5344CB8AC3E}">
        <p14:creationId xmlns:p14="http://schemas.microsoft.com/office/powerpoint/2010/main" val="59107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917950D8-4D7F-49A9-A3AE-C14487965780}" type="slidenum">
              <a:rPr lang="ja-JP" altLang="en-US"/>
              <a:pPr/>
              <a:t>9</a:t>
            </a:fld>
            <a:endParaRPr lang="en-US" altLang="ja-JP"/>
          </a:p>
        </p:txBody>
      </p:sp>
      <p:sp>
        <p:nvSpPr>
          <p:cNvPr id="2221058" name="Rectangle 2"/>
          <p:cNvSpPr>
            <a:spLocks noGrp="1" noRot="1" noChangeAspect="1" noChangeArrowheads="1" noTextEdit="1"/>
          </p:cNvSpPr>
          <p:nvPr>
            <p:ph type="sldImg"/>
          </p:nvPr>
        </p:nvSpPr>
        <p:spPr>
          <a:ln/>
        </p:spPr>
      </p:sp>
      <p:sp>
        <p:nvSpPr>
          <p:cNvPr id="222105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076272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93564A04-853B-4CE3-9F78-42465F5DA225}" type="slidenum">
              <a:rPr lang="ja-JP" altLang="en-US"/>
              <a:pPr/>
              <a:t>10</a:t>
            </a:fld>
            <a:endParaRPr lang="en-US" altLang="ja-JP"/>
          </a:p>
        </p:txBody>
      </p:sp>
      <p:sp>
        <p:nvSpPr>
          <p:cNvPr id="2231298" name="Rectangle 2"/>
          <p:cNvSpPr>
            <a:spLocks noGrp="1" noRot="1" noChangeAspect="1" noChangeArrowheads="1" noTextEdit="1"/>
          </p:cNvSpPr>
          <p:nvPr>
            <p:ph type="sldImg"/>
          </p:nvPr>
        </p:nvSpPr>
        <p:spPr>
          <a:ln/>
        </p:spPr>
      </p:sp>
      <p:sp>
        <p:nvSpPr>
          <p:cNvPr id="2231299"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76318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solidFill>
                  <a:srgbClr val="000000"/>
                </a:solidFill>
              </a:rPr>
              <a:t>SENG521: Software Reliability and Testing</a:t>
            </a:r>
            <a:endParaRPr lang="en-US" altLang="ja-JP">
              <a:solidFill>
                <a:srgbClr val="000000"/>
              </a:solidFill>
            </a:endParaRPr>
          </a:p>
        </p:txBody>
      </p:sp>
      <p:sp>
        <p:nvSpPr>
          <p:cNvPr id="5" name="Rectangle 3"/>
          <p:cNvSpPr>
            <a:spLocks noGrp="1" noChangeArrowheads="1"/>
          </p:cNvSpPr>
          <p:nvPr>
            <p:ph type="dt" idx="1"/>
          </p:nvPr>
        </p:nvSpPr>
        <p:spPr>
          <a:ln/>
        </p:spPr>
        <p:txBody>
          <a:bodyPr/>
          <a:lstStyle/>
          <a:p>
            <a:r>
              <a:rPr lang="en-CA">
                <a:solidFill>
                  <a:srgbClr val="000000"/>
                </a:solidFill>
              </a:rPr>
              <a:t>Fall 2006</a:t>
            </a:r>
            <a:endParaRPr lang="en-US" altLang="ja-JP">
              <a:solidFill>
                <a:srgbClr val="000000"/>
              </a:solidFill>
            </a:endParaRPr>
          </a:p>
        </p:txBody>
      </p:sp>
      <p:sp>
        <p:nvSpPr>
          <p:cNvPr id="6" name="Rectangle 6"/>
          <p:cNvSpPr>
            <a:spLocks noGrp="1" noChangeArrowheads="1"/>
          </p:cNvSpPr>
          <p:nvPr>
            <p:ph type="ftr" sz="quarter" idx="4"/>
          </p:nvPr>
        </p:nvSpPr>
        <p:spPr>
          <a:ln/>
        </p:spPr>
        <p:txBody>
          <a:bodyPr/>
          <a:lstStyle/>
          <a:p>
            <a:r>
              <a:rPr lang="ja-JP" altLang="en-US">
                <a:solidFill>
                  <a:srgbClr val="000000"/>
                </a:solidFill>
              </a:rPr>
              <a:t>http://www.enel.ucalgary.ca/People/far/Lecture/SENG521/</a:t>
            </a:r>
            <a:endParaRPr lang="en-US" altLang="ja-JP">
              <a:solidFill>
                <a:srgbClr val="000000"/>
              </a:solidFill>
            </a:endParaRPr>
          </a:p>
        </p:txBody>
      </p:sp>
      <p:sp>
        <p:nvSpPr>
          <p:cNvPr id="7" name="Rectangle 7"/>
          <p:cNvSpPr>
            <a:spLocks noGrp="1" noChangeArrowheads="1"/>
          </p:cNvSpPr>
          <p:nvPr>
            <p:ph type="sldNum" sz="quarter" idx="5"/>
          </p:nvPr>
        </p:nvSpPr>
        <p:spPr>
          <a:ln/>
        </p:spPr>
        <p:txBody>
          <a:bodyPr/>
          <a:lstStyle/>
          <a:p>
            <a:fld id="{3E3F6768-0708-40D1-B4FC-AED516990442}" type="slidenum">
              <a:rPr lang="ja-JP" altLang="en-US">
                <a:solidFill>
                  <a:srgbClr val="000000"/>
                </a:solidFill>
              </a:rPr>
              <a:pPr/>
              <a:t>11</a:t>
            </a:fld>
            <a:endParaRPr lang="en-US" altLang="ja-JP">
              <a:solidFill>
                <a:srgbClr val="000000"/>
              </a:solidFill>
            </a:endParaRPr>
          </a:p>
        </p:txBody>
      </p:sp>
      <p:sp>
        <p:nvSpPr>
          <p:cNvPr id="2223106" name="Rectangle 2"/>
          <p:cNvSpPr>
            <a:spLocks noGrp="1" noRot="1" noChangeAspect="1" noChangeArrowheads="1" noTextEdit="1"/>
          </p:cNvSpPr>
          <p:nvPr>
            <p:ph type="sldImg"/>
          </p:nvPr>
        </p:nvSpPr>
        <p:spPr>
          <a:ln/>
        </p:spPr>
      </p:sp>
      <p:sp>
        <p:nvSpPr>
          <p:cNvPr id="2223107"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2634395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4CBD4A6B-5C67-46DC-AAE9-4125E6ECA0ED}" type="slidenum">
              <a:rPr lang="ja-JP" altLang="en-US"/>
              <a:pPr/>
              <a:t>12</a:t>
            </a:fld>
            <a:endParaRPr lang="en-US" altLang="ja-JP"/>
          </a:p>
        </p:txBody>
      </p:sp>
      <p:sp>
        <p:nvSpPr>
          <p:cNvPr id="2229250" name="Rectangle 2"/>
          <p:cNvSpPr>
            <a:spLocks noGrp="1" noRot="1" noChangeAspect="1" noChangeArrowheads="1" noTextEdit="1"/>
          </p:cNvSpPr>
          <p:nvPr>
            <p:ph type="sldImg"/>
          </p:nvPr>
        </p:nvSpPr>
        <p:spPr>
          <a:ln/>
        </p:spPr>
      </p:sp>
      <p:sp>
        <p:nvSpPr>
          <p:cNvPr id="2229251"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356049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 knowledge is mainly probability and</a:t>
            </a:r>
            <a:r>
              <a:rPr lang="en-US" baseline="0" dirty="0"/>
              <a:t> statistics.</a:t>
            </a:r>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18</a:t>
            </a:fld>
            <a:endParaRPr lang="en-US" altLang="ja-JP"/>
          </a:p>
        </p:txBody>
      </p:sp>
    </p:spTree>
    <p:extLst>
      <p:ext uri="{BB962C8B-B14F-4D97-AF65-F5344CB8AC3E}">
        <p14:creationId xmlns:p14="http://schemas.microsoft.com/office/powerpoint/2010/main" val="3304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b="0" dirty="0"/>
              <a:t>Exploratory testing is a refined form of Ad-hoc testing.</a:t>
            </a:r>
          </a:p>
          <a:p>
            <a:pPr algn="just"/>
            <a:r>
              <a:rPr lang="en-CA" b="0" dirty="0"/>
              <a:t>In Ad-hoc testing tests might be executed randomly.</a:t>
            </a:r>
          </a:p>
          <a:p>
            <a:pPr algn="just"/>
            <a:r>
              <a:rPr lang="en-CA" b="0" dirty="0"/>
              <a:t>In Exploratory Testing tester should increases their knowledge by exploring the application/software. Testers design and execute the next test based on the result of current step.</a:t>
            </a:r>
          </a:p>
          <a:p>
            <a:endParaRPr lang="en-US"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22</a:t>
            </a:fld>
            <a:endParaRPr lang="en-US" altLang="ja-JP"/>
          </a:p>
        </p:txBody>
      </p:sp>
    </p:spTree>
    <p:extLst>
      <p:ext uri="{BB962C8B-B14F-4D97-AF65-F5344CB8AC3E}">
        <p14:creationId xmlns:p14="http://schemas.microsoft.com/office/powerpoint/2010/main" val="333386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Scripted testing follows a path that is written by the tester themselves or someone else. The script includes test cases and test steps that are documented. There can be no deviation from the path laid out in the script. The tester’s job in a scripted environment is to color within the lines only, follow each instruction to the nth degree and report on the findings.</a:t>
            </a:r>
          </a:p>
          <a:p>
            <a:r>
              <a:rPr lang="en-CA" dirty="0"/>
              <a:t>Exploratory tests, on the other hand, rely on the tester to develop the testing path ‘on the go’. It’s not exactly a testing ‘free-for-all’ but it allows the tester to go where an end user might go rather than where a script tells them to go.</a:t>
            </a:r>
          </a:p>
          <a:p>
            <a:endParaRPr lang="en-US"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32</a:t>
            </a:fld>
            <a:endParaRPr lang="en-US" altLang="ja-JP"/>
          </a:p>
        </p:txBody>
      </p:sp>
    </p:spTree>
    <p:extLst>
      <p:ext uri="{BB962C8B-B14F-4D97-AF65-F5344CB8AC3E}">
        <p14:creationId xmlns:p14="http://schemas.microsoft.com/office/powerpoint/2010/main" val="26777387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48203" name="Picture 11" descr="WP138"/>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pic>
        <p:nvPicPr>
          <p:cNvPr id="648195" name="Picture 3" descr="logo1"/>
          <p:cNvPicPr>
            <a:picLocks noChangeAspect="1" noChangeArrowheads="1"/>
          </p:cNvPicPr>
          <p:nvPr/>
        </p:nvPicPr>
        <p:blipFill>
          <a:blip r:embed="rId3" cstate="print"/>
          <a:srcRect/>
          <a:stretch>
            <a:fillRect/>
          </a:stretch>
        </p:blipFill>
        <p:spPr bwMode="auto">
          <a:xfrm>
            <a:off x="219075" y="1916113"/>
            <a:ext cx="1473200" cy="1512887"/>
          </a:xfrm>
          <a:prstGeom prst="rect">
            <a:avLst/>
          </a:prstGeom>
          <a:noFill/>
        </p:spPr>
      </p:pic>
      <p:sp>
        <p:nvSpPr>
          <p:cNvPr id="648196" name="Line 4"/>
          <p:cNvSpPr>
            <a:spLocks noChangeShapeType="1"/>
          </p:cNvSpPr>
          <p:nvPr/>
        </p:nvSpPr>
        <p:spPr bwMode="auto">
          <a:xfrm>
            <a:off x="177800" y="3573463"/>
            <a:ext cx="8642350" cy="0"/>
          </a:xfrm>
          <a:prstGeom prst="line">
            <a:avLst/>
          </a:prstGeom>
          <a:noFill/>
          <a:ln w="28575">
            <a:solidFill>
              <a:srgbClr val="FF9900"/>
            </a:solidFill>
            <a:miter lim="800000"/>
            <a:headEnd type="oval" w="med" len="med"/>
            <a:tailEnd type="oval" w="med" len="med"/>
          </a:ln>
          <a:effectLst/>
        </p:spPr>
        <p:txBody>
          <a:bodyPr wrap="none"/>
          <a:lstStyle/>
          <a:p>
            <a:endParaRPr lang="en-CA"/>
          </a:p>
        </p:txBody>
      </p:sp>
      <p:sp>
        <p:nvSpPr>
          <p:cNvPr id="648198" name="Rectangle 6"/>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r>
              <a:rPr lang="ja-JP" altLang="en-US"/>
              <a:t>far@ucalgary.ca</a:t>
            </a:r>
            <a:endParaRPr lang="en-US" altLang="ja-JP"/>
          </a:p>
        </p:txBody>
      </p:sp>
      <p:sp>
        <p:nvSpPr>
          <p:cNvPr id="648199" name="Rectangle 7"/>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11476637-B788-40C1-B031-FB8B2F2D7A5F}" type="slidenum">
              <a:rPr lang="ja-JP" altLang="en-US"/>
              <a:pPr/>
              <a:t>‹#›</a:t>
            </a:fld>
            <a:endParaRPr lang="en-US" altLang="ja-JP" dirty="0"/>
          </a:p>
        </p:txBody>
      </p:sp>
      <p:sp>
        <p:nvSpPr>
          <p:cNvPr id="648200" name="Rectangle 8"/>
          <p:cNvSpPr>
            <a:spLocks noGrp="1" noChangeArrowheads="1"/>
          </p:cNvSpPr>
          <p:nvPr>
            <p:ph type="subTitle" idx="1"/>
          </p:nvPr>
        </p:nvSpPr>
        <p:spPr>
          <a:xfrm>
            <a:off x="1835150" y="3716338"/>
            <a:ext cx="6985000" cy="1752600"/>
          </a:xfrm>
        </p:spPr>
        <p:txBody>
          <a:bodyPr/>
          <a:lstStyle>
            <a:lvl1pPr marL="0" indent="0" algn="ctr">
              <a:buFont typeface="Wingdings" pitchFamily="2" charset="2"/>
              <a:buNone/>
              <a:defRPr b="1">
                <a:effectLst>
                  <a:outerShdw blurRad="38100" dist="38100" dir="2700000" algn="tl">
                    <a:srgbClr val="C0C0C0"/>
                  </a:outerShdw>
                </a:effectLst>
              </a:defRPr>
            </a:lvl1pPr>
          </a:lstStyle>
          <a:p>
            <a:r>
              <a:rPr lang="en-US" altLang="ja-JP"/>
              <a:t>Click to edit Master subtitle style</a:t>
            </a:r>
          </a:p>
        </p:txBody>
      </p:sp>
      <p:sp>
        <p:nvSpPr>
          <p:cNvPr id="648201" name="Rectangle 9"/>
          <p:cNvSpPr>
            <a:spLocks noGrp="1" noChangeArrowheads="1"/>
          </p:cNvSpPr>
          <p:nvPr>
            <p:ph type="ctrTitle"/>
          </p:nvPr>
        </p:nvSpPr>
        <p:spPr>
          <a:xfrm>
            <a:off x="1835150" y="1371600"/>
            <a:ext cx="6927850" cy="2128838"/>
          </a:xfrm>
        </p:spPr>
        <p:txBody>
          <a:bodyPr/>
          <a:lstStyle>
            <a:lvl1pPr>
              <a:defRPr>
                <a:ea typeface="Arial Unicode MS" pitchFamily="34" charset="-128"/>
                <a:cs typeface="Arial Unicode MS" pitchFamily="34" charset="-128"/>
              </a:defRPr>
            </a:lvl1pPr>
          </a:lstStyle>
          <a:p>
            <a:r>
              <a:rPr lang="en-US" altLang="ja-JP"/>
              <a:t>Click to edit Master title style</a:t>
            </a:r>
          </a:p>
        </p:txBody>
      </p:sp>
      <p:pic>
        <p:nvPicPr>
          <p:cNvPr id="10" name="Picture 13" descr="New Picture"/>
          <p:cNvPicPr>
            <a:picLocks noChangeAspect="1" noChangeArrowheads="1"/>
          </p:cNvPicPr>
          <p:nvPr userDrawn="1"/>
        </p:nvPicPr>
        <p:blipFill>
          <a:blip r:embed="rId4" cstate="print"/>
          <a:srcRect/>
          <a:stretch>
            <a:fillRect/>
          </a:stretch>
        </p:blipFill>
        <p:spPr bwMode="auto">
          <a:xfrm>
            <a:off x="7092950" y="260350"/>
            <a:ext cx="1895475" cy="923925"/>
          </a:xfrm>
          <a:prstGeom prst="rect">
            <a:avLst/>
          </a:prstGeom>
          <a:noFill/>
        </p:spPr>
      </p:pic>
    </p:spTree>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8" name="Footer Placeholder 7"/>
          <p:cNvSpPr>
            <a:spLocks noGrp="1"/>
          </p:cNvSpPr>
          <p:nvPr>
            <p:ph type="ftr" sz="quarter" idx="11"/>
          </p:nvPr>
        </p:nvSpPr>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764356F9-0D30-454F-9C40-5B4BE8B6B042}"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941018670"/>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51D33B8-4CD8-40E8-BBD8-E8D2E048FFB4}"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4062942820"/>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3" name="Footer Placeholder 2"/>
          <p:cNvSpPr>
            <a:spLocks noGrp="1"/>
          </p:cNvSpPr>
          <p:nvPr>
            <p:ph type="ftr" sz="quarter" idx="11"/>
          </p:nvPr>
        </p:nvSpPr>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CB2DFA4B-F3B1-4A97-BB63-E04BB62541BD}"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990094659"/>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58F295A-0479-4F2F-BBDD-9AE3AE5FE9E3}"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871237380"/>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CFF1316-DB3E-4C77-B7FB-98713EBD2295}"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4094857902"/>
      </p:ext>
    </p:extLst>
  </p:cSld>
  <p:clrMapOvr>
    <a:masterClrMapping/>
  </p:clrMapOvr>
  <p:transition>
    <p:dissolv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5C04909-A847-4412-AC62-ED9D1986D9CF}"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043012761"/>
      </p:ext>
    </p:extLst>
  </p:cSld>
  <p:clrMapOvr>
    <a:masterClrMapping/>
  </p:clrMapOvr>
  <p:transition>
    <p:dissolv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4200" y="260350"/>
            <a:ext cx="2009775" cy="583247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900113" y="260350"/>
            <a:ext cx="5881687" cy="5832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40F32BF-ABD8-406C-93C2-D5858D0FEF43}"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770825677"/>
      </p:ext>
    </p:extLst>
  </p:cSld>
  <p:clrMapOvr>
    <a:masterClrMapping/>
  </p:clrMapOvr>
  <p:transition>
    <p:dissolv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900113" y="1560513"/>
            <a:ext cx="8001000" cy="4532312"/>
          </a:xfrm>
        </p:spPr>
        <p:txBody>
          <a:bodyPr/>
          <a:lstStyle/>
          <a:p>
            <a:endParaRPr lang="en-CA"/>
          </a:p>
        </p:txBody>
      </p:sp>
      <p:sp>
        <p:nvSpPr>
          <p:cNvPr id="4" name="Date Placeholder 3"/>
          <p:cNvSpPr>
            <a:spLocks noGrp="1"/>
          </p:cNvSpPr>
          <p:nvPr>
            <p:ph type="dt" sz="half" idx="10"/>
          </p:nvPr>
        </p:nvSpPr>
        <p:spPr>
          <a:xfrm>
            <a:off x="914400" y="6413500"/>
            <a:ext cx="1905000" cy="400050"/>
          </a:xfrm>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5" name="Footer Placeholder 4"/>
          <p:cNvSpPr>
            <a:spLocks noGrp="1"/>
          </p:cNvSpPr>
          <p:nvPr>
            <p:ph type="ftr" sz="quarter" idx="11"/>
          </p:nvPr>
        </p:nvSpPr>
        <p:spPr>
          <a:xfrm>
            <a:off x="3352800" y="6413500"/>
            <a:ext cx="2895600" cy="400050"/>
          </a:xfrm>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6" name="Slide Number Placeholder 5"/>
          <p:cNvSpPr>
            <a:spLocks noGrp="1"/>
          </p:cNvSpPr>
          <p:nvPr>
            <p:ph type="sldNum" sz="quarter" idx="12"/>
          </p:nvPr>
        </p:nvSpPr>
        <p:spPr>
          <a:xfrm>
            <a:off x="6781800" y="6413500"/>
            <a:ext cx="1905000" cy="400050"/>
          </a:xfrm>
        </p:spPr>
        <p:txBody>
          <a:bodyPr/>
          <a:lstStyle>
            <a:lvl1pPr>
              <a:defRPr/>
            </a:lvl1pPr>
          </a:lstStyle>
          <a:p>
            <a:fld id="{C5F7331A-9C6A-47CA-81C4-C01DCEF04BDB}"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516404319"/>
      </p:ext>
    </p:extLst>
  </p:cSld>
  <p:clrMapOvr>
    <a:masterClrMapping/>
  </p:clrMapOvr>
  <p:transition>
    <p:dissolv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900113" y="1560513"/>
            <a:ext cx="3924300" cy="453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976813" y="1560513"/>
            <a:ext cx="39243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976813" y="3902075"/>
            <a:ext cx="39243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Date Placeholder 5"/>
          <p:cNvSpPr>
            <a:spLocks noGrp="1"/>
          </p:cNvSpPr>
          <p:nvPr>
            <p:ph type="dt" sz="half" idx="10"/>
          </p:nvPr>
        </p:nvSpPr>
        <p:spPr>
          <a:xfrm>
            <a:off x="914400" y="6413500"/>
            <a:ext cx="1905000" cy="400050"/>
          </a:xfrm>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7" name="Footer Placeholder 6"/>
          <p:cNvSpPr>
            <a:spLocks noGrp="1"/>
          </p:cNvSpPr>
          <p:nvPr>
            <p:ph type="ftr" sz="quarter" idx="11"/>
          </p:nvPr>
        </p:nvSpPr>
        <p:spPr>
          <a:xfrm>
            <a:off x="3352800" y="6413500"/>
            <a:ext cx="2895600" cy="400050"/>
          </a:xfrm>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8" name="Slide Number Placeholder 7"/>
          <p:cNvSpPr>
            <a:spLocks noGrp="1"/>
          </p:cNvSpPr>
          <p:nvPr>
            <p:ph type="sldNum" sz="quarter" idx="12"/>
          </p:nvPr>
        </p:nvSpPr>
        <p:spPr>
          <a:xfrm>
            <a:off x="6781800" y="6413500"/>
            <a:ext cx="1905000" cy="400050"/>
          </a:xfrm>
        </p:spPr>
        <p:txBody>
          <a:bodyPr/>
          <a:lstStyle>
            <a:lvl1pPr>
              <a:defRPr/>
            </a:lvl1pPr>
          </a:lstStyle>
          <a:p>
            <a:fld id="{5E6229BA-92E7-4121-B417-395345DE33B1}"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250926290"/>
      </p:ext>
    </p:extLst>
  </p:cSld>
  <p:clrMapOvr>
    <a:masterClrMapping/>
  </p:clrMapOvr>
  <p:transition>
    <p:dissolv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900113" y="1560513"/>
            <a:ext cx="3924300" cy="453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976813" y="1560513"/>
            <a:ext cx="3924300" cy="453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914400" y="6413500"/>
            <a:ext cx="1905000" cy="400050"/>
          </a:xfrm>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6" name="Footer Placeholder 5"/>
          <p:cNvSpPr>
            <a:spLocks noGrp="1"/>
          </p:cNvSpPr>
          <p:nvPr>
            <p:ph type="ftr" sz="quarter" idx="11"/>
          </p:nvPr>
        </p:nvSpPr>
        <p:spPr>
          <a:xfrm>
            <a:off x="3352800" y="6413500"/>
            <a:ext cx="2895600" cy="400050"/>
          </a:xfrm>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7" name="Slide Number Placeholder 6"/>
          <p:cNvSpPr>
            <a:spLocks noGrp="1"/>
          </p:cNvSpPr>
          <p:nvPr>
            <p:ph type="sldNum" sz="quarter" idx="12"/>
          </p:nvPr>
        </p:nvSpPr>
        <p:spPr>
          <a:xfrm>
            <a:off x="6781800" y="6413500"/>
            <a:ext cx="1905000" cy="400050"/>
          </a:xfrm>
        </p:spPr>
        <p:txBody>
          <a:bodyPr/>
          <a:lstStyle>
            <a:lvl1pPr>
              <a:defRPr/>
            </a:lvl1pPr>
          </a:lstStyle>
          <a:p>
            <a:fld id="{D4424B44-D5AC-4DCD-954A-AFBA83866CAA}"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122650704"/>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1"/>
          </p:nvPr>
        </p:nvSpPr>
        <p:spPr/>
        <p:txBody>
          <a:bodyPr/>
          <a:lstStyle>
            <a:lvl1pPr>
              <a:defRPr/>
            </a:lvl1p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lvl1pPr>
              <a:defRPr/>
            </a:lvl1pPr>
          </a:lstStyle>
          <a:p>
            <a:fld id="{E0C33045-984B-4F44-A077-3B45BEEE9467}" type="slidenum">
              <a:rPr lang="ja-JP" altLang="en-US"/>
              <a:pPr/>
              <a:t>‹#›</a:t>
            </a:fld>
            <a:endParaRPr lang="en-US" altLang="ja-JP"/>
          </a:p>
        </p:txBody>
      </p:sp>
    </p:spTree>
  </p:cSld>
  <p:clrMapOvr>
    <a:masterClrMapping/>
  </p:clrMapOvr>
  <p:transition>
    <p:dissolv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Content Placeholder 2"/>
          <p:cNvSpPr>
            <a:spLocks noGrp="1"/>
          </p:cNvSpPr>
          <p:nvPr>
            <p:ph sz="half" idx="1"/>
          </p:nvPr>
        </p:nvSpPr>
        <p:spPr>
          <a:xfrm>
            <a:off x="900113" y="1560513"/>
            <a:ext cx="3924300" cy="453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976813" y="1560513"/>
            <a:ext cx="3924300" cy="453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914400" y="6413500"/>
            <a:ext cx="1905000" cy="400050"/>
          </a:xfrm>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6" name="Footer Placeholder 5"/>
          <p:cNvSpPr>
            <a:spLocks noGrp="1"/>
          </p:cNvSpPr>
          <p:nvPr>
            <p:ph type="ftr" sz="quarter" idx="11"/>
          </p:nvPr>
        </p:nvSpPr>
        <p:spPr>
          <a:xfrm>
            <a:off x="3352800" y="6413500"/>
            <a:ext cx="2895600" cy="400050"/>
          </a:xfrm>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7" name="Slide Number Placeholder 6"/>
          <p:cNvSpPr>
            <a:spLocks noGrp="1"/>
          </p:cNvSpPr>
          <p:nvPr>
            <p:ph type="sldNum" sz="quarter" idx="12"/>
          </p:nvPr>
        </p:nvSpPr>
        <p:spPr>
          <a:xfrm>
            <a:off x="6781800" y="6413500"/>
            <a:ext cx="1905000" cy="400050"/>
          </a:xfrm>
        </p:spPr>
        <p:txBody>
          <a:bodyPr/>
          <a:lstStyle>
            <a:lvl1pPr>
              <a:defRPr/>
            </a:lvl1pPr>
          </a:lstStyle>
          <a:p>
            <a:fld id="{F3BC6A03-A131-47C9-A132-0BBB33C616D9}"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808757154"/>
      </p:ext>
    </p:extLst>
  </p:cSld>
  <p:clrMapOvr>
    <a:masterClrMapping/>
  </p:clrMapOvr>
  <p:transition>
    <p:dissolv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900113" y="1560513"/>
            <a:ext cx="80010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900113" y="3902075"/>
            <a:ext cx="80010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914400" y="6413500"/>
            <a:ext cx="1905000" cy="400050"/>
          </a:xfrm>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6" name="Footer Placeholder 5"/>
          <p:cNvSpPr>
            <a:spLocks noGrp="1"/>
          </p:cNvSpPr>
          <p:nvPr>
            <p:ph type="ftr" sz="quarter" idx="11"/>
          </p:nvPr>
        </p:nvSpPr>
        <p:spPr>
          <a:xfrm>
            <a:off x="3352800" y="6413500"/>
            <a:ext cx="2895600" cy="400050"/>
          </a:xfrm>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7" name="Slide Number Placeholder 6"/>
          <p:cNvSpPr>
            <a:spLocks noGrp="1"/>
          </p:cNvSpPr>
          <p:nvPr>
            <p:ph type="sldNum" sz="quarter" idx="12"/>
          </p:nvPr>
        </p:nvSpPr>
        <p:spPr>
          <a:xfrm>
            <a:off x="6781800" y="6413500"/>
            <a:ext cx="1905000" cy="400050"/>
          </a:xfrm>
        </p:spPr>
        <p:txBody>
          <a:bodyPr/>
          <a:lstStyle>
            <a:lvl1pPr>
              <a:defRPr/>
            </a:lvl1pPr>
          </a:lstStyle>
          <a:p>
            <a:fld id="{58F60599-08C9-4965-B98C-C5DC2C4DF77C}"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066174628"/>
      </p:ext>
    </p:extLst>
  </p:cSld>
  <p:clrMapOvr>
    <a:masterClrMapping/>
  </p:clrMapOvr>
  <p:transition>
    <p:dissolv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Content Placeholder 2"/>
          <p:cNvSpPr>
            <a:spLocks noGrp="1"/>
          </p:cNvSpPr>
          <p:nvPr>
            <p:ph sz="half" idx="1"/>
          </p:nvPr>
        </p:nvSpPr>
        <p:spPr>
          <a:xfrm>
            <a:off x="900113" y="1560513"/>
            <a:ext cx="80010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900113" y="3902075"/>
            <a:ext cx="80010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914400" y="6413500"/>
            <a:ext cx="1905000" cy="400050"/>
          </a:xfrm>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6" name="Footer Placeholder 5"/>
          <p:cNvSpPr>
            <a:spLocks noGrp="1"/>
          </p:cNvSpPr>
          <p:nvPr>
            <p:ph type="ftr" sz="quarter" idx="11"/>
          </p:nvPr>
        </p:nvSpPr>
        <p:spPr>
          <a:xfrm>
            <a:off x="3352800" y="6413500"/>
            <a:ext cx="2895600" cy="400050"/>
          </a:xfrm>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7" name="Slide Number Placeholder 6"/>
          <p:cNvSpPr>
            <a:spLocks noGrp="1"/>
          </p:cNvSpPr>
          <p:nvPr>
            <p:ph type="sldNum" sz="quarter" idx="12"/>
          </p:nvPr>
        </p:nvSpPr>
        <p:spPr>
          <a:xfrm>
            <a:off x="6781800" y="6413500"/>
            <a:ext cx="1905000" cy="400050"/>
          </a:xfrm>
        </p:spPr>
        <p:txBody>
          <a:bodyPr/>
          <a:lstStyle>
            <a:lvl1pPr>
              <a:defRPr/>
            </a:lvl1pPr>
          </a:lstStyle>
          <a:p>
            <a:fld id="{4F05C2D9-5120-4C3B-B608-BF88E7E49973}"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1718238401"/>
      </p:ext>
    </p:extLst>
  </p:cSld>
  <p:clrMapOvr>
    <a:masterClrMapping/>
  </p:clrMapOvr>
  <p:transition>
    <p:dissolv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900113" y="1560513"/>
            <a:ext cx="3924300" cy="453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lipArt Placeholder 3"/>
          <p:cNvSpPr>
            <a:spLocks noGrp="1"/>
          </p:cNvSpPr>
          <p:nvPr>
            <p:ph type="clipArt" sz="half" idx="2"/>
          </p:nvPr>
        </p:nvSpPr>
        <p:spPr>
          <a:xfrm>
            <a:off x="4976813" y="1560513"/>
            <a:ext cx="3924300" cy="4532312"/>
          </a:xfrm>
        </p:spPr>
        <p:txBody>
          <a:bodyPr/>
          <a:lstStyle/>
          <a:p>
            <a:endParaRPr lang="en-CA"/>
          </a:p>
        </p:txBody>
      </p:sp>
      <p:sp>
        <p:nvSpPr>
          <p:cNvPr id="5" name="Date Placeholder 4"/>
          <p:cNvSpPr>
            <a:spLocks noGrp="1"/>
          </p:cNvSpPr>
          <p:nvPr>
            <p:ph type="dt" sz="half" idx="10"/>
          </p:nvPr>
        </p:nvSpPr>
        <p:spPr>
          <a:xfrm>
            <a:off x="914400" y="6413500"/>
            <a:ext cx="1905000" cy="400050"/>
          </a:xfrm>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6" name="Footer Placeholder 5"/>
          <p:cNvSpPr>
            <a:spLocks noGrp="1"/>
          </p:cNvSpPr>
          <p:nvPr>
            <p:ph type="ftr" sz="quarter" idx="11"/>
          </p:nvPr>
        </p:nvSpPr>
        <p:spPr>
          <a:xfrm>
            <a:off x="3352800" y="6413500"/>
            <a:ext cx="2895600" cy="400050"/>
          </a:xfrm>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7" name="Slide Number Placeholder 6"/>
          <p:cNvSpPr>
            <a:spLocks noGrp="1"/>
          </p:cNvSpPr>
          <p:nvPr>
            <p:ph type="sldNum" sz="quarter" idx="12"/>
          </p:nvPr>
        </p:nvSpPr>
        <p:spPr>
          <a:xfrm>
            <a:off x="6781800" y="6413500"/>
            <a:ext cx="1905000" cy="400050"/>
          </a:xfrm>
        </p:spPr>
        <p:txBody>
          <a:bodyPr/>
          <a:lstStyle>
            <a:lvl1pPr>
              <a:defRPr/>
            </a:lvl1pPr>
          </a:lstStyle>
          <a:p>
            <a:fld id="{E2D38580-5BDA-4671-A81D-755DBF8D86E2}"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71331239"/>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9001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9768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11"/>
          </p:nvPr>
        </p:nvSpPr>
        <p:spPr/>
        <p:txBody>
          <a:bodyPr/>
          <a:lstStyle>
            <a:lvl1pPr>
              <a:defRPr/>
            </a:lvl1pPr>
          </a:lstStyle>
          <a:p>
            <a:r>
              <a:rPr lang="ja-JP" altLang="en-US"/>
              <a:t>far@ucalgary.ca</a:t>
            </a:r>
            <a:endParaRPr lang="en-US" altLang="ja-JP"/>
          </a:p>
        </p:txBody>
      </p:sp>
      <p:sp>
        <p:nvSpPr>
          <p:cNvPr id="7" name="Slide Number Placeholder 6"/>
          <p:cNvSpPr>
            <a:spLocks noGrp="1"/>
          </p:cNvSpPr>
          <p:nvPr>
            <p:ph type="sldNum" sz="quarter" idx="12"/>
          </p:nvPr>
        </p:nvSpPr>
        <p:spPr/>
        <p:txBody>
          <a:bodyPr/>
          <a:lstStyle>
            <a:lvl1pPr>
              <a:defRPr/>
            </a:lvl1pPr>
          </a:lstStyle>
          <a:p>
            <a:fld id="{50905F4E-659F-4346-A486-8B490C3B6B08}" type="slidenum">
              <a:rPr lang="ja-JP" altLang="en-US"/>
              <a:pPr/>
              <a:t>‹#›</a:t>
            </a:fld>
            <a:endParaRPr lang="en-US" altLang="ja-JP"/>
          </a:p>
        </p:txBody>
      </p:sp>
    </p:spTree>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4" name="Footer Placeholder 3"/>
          <p:cNvSpPr>
            <a:spLocks noGrp="1"/>
          </p:cNvSpPr>
          <p:nvPr>
            <p:ph type="ftr" sz="quarter" idx="11"/>
          </p:nvPr>
        </p:nvSpPr>
        <p:spPr/>
        <p:txBody>
          <a:bodyPr/>
          <a:lstStyle>
            <a:lvl1pPr>
              <a:defRPr/>
            </a:lvl1p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lvl1pPr>
              <a:defRPr/>
            </a:lvl1pPr>
          </a:lstStyle>
          <a:p>
            <a:fld id="{B51D33B8-4CD8-40E8-BBD8-E8D2E048FFB4}" type="slidenum">
              <a:rPr lang="ja-JP" altLang="en-US"/>
              <a:pPr/>
              <a:t>‹#›</a:t>
            </a:fld>
            <a:endParaRPr lang="en-US" altLang="ja-JP"/>
          </a:p>
        </p:txBody>
      </p:sp>
    </p:spTree>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ja-JP" altLang="en-US"/>
              <a:t>far@ucalgary.ca</a:t>
            </a:r>
            <a:endParaRPr lang="en-US" altLang="ja-JP"/>
          </a:p>
        </p:txBody>
      </p:sp>
      <p:sp>
        <p:nvSpPr>
          <p:cNvPr id="4" name="Slide Number Placeholder 3"/>
          <p:cNvSpPr>
            <a:spLocks noGrp="1"/>
          </p:cNvSpPr>
          <p:nvPr>
            <p:ph type="sldNum" sz="quarter" idx="12"/>
          </p:nvPr>
        </p:nvSpPr>
        <p:spPr/>
        <p:txBody>
          <a:bodyPr/>
          <a:lstStyle>
            <a:lvl1pPr>
              <a:defRPr/>
            </a:lvl1pPr>
          </a:lstStyle>
          <a:p>
            <a:fld id="{CB2DFA4B-F3B1-4A97-BB63-E04BB62541BD}" type="slidenum">
              <a:rPr lang="ja-JP" altLang="en-US"/>
              <a:pPr/>
              <a:t>‹#›</a:t>
            </a:fld>
            <a:endParaRPr lang="en-US" altLang="ja-JP"/>
          </a:p>
        </p:txBody>
      </p:sp>
    </p:spTree>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48203" name="Picture 11" descr="WP138"/>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pic>
        <p:nvPicPr>
          <p:cNvPr id="648195" name="Picture 3" descr="logo1"/>
          <p:cNvPicPr>
            <a:picLocks noChangeAspect="1" noChangeArrowheads="1"/>
          </p:cNvPicPr>
          <p:nvPr/>
        </p:nvPicPr>
        <p:blipFill>
          <a:blip r:embed="rId3" cstate="print"/>
          <a:srcRect/>
          <a:stretch>
            <a:fillRect/>
          </a:stretch>
        </p:blipFill>
        <p:spPr bwMode="auto">
          <a:xfrm>
            <a:off x="219075" y="1916113"/>
            <a:ext cx="1473200" cy="1512887"/>
          </a:xfrm>
          <a:prstGeom prst="rect">
            <a:avLst/>
          </a:prstGeom>
          <a:noFill/>
        </p:spPr>
      </p:pic>
      <p:sp>
        <p:nvSpPr>
          <p:cNvPr id="648196" name="Line 4"/>
          <p:cNvSpPr>
            <a:spLocks noChangeShapeType="1"/>
          </p:cNvSpPr>
          <p:nvPr/>
        </p:nvSpPr>
        <p:spPr bwMode="auto">
          <a:xfrm>
            <a:off x="177800" y="3573463"/>
            <a:ext cx="8642350" cy="0"/>
          </a:xfrm>
          <a:prstGeom prst="line">
            <a:avLst/>
          </a:prstGeom>
          <a:noFill/>
          <a:ln w="28575">
            <a:solidFill>
              <a:srgbClr val="FF9900"/>
            </a:solidFill>
            <a:miter lim="800000"/>
            <a:headEnd type="oval" w="med" len="med"/>
            <a:tailEnd type="oval" w="med" len="med"/>
          </a:ln>
          <a:effectLst/>
        </p:spPr>
        <p:txBody>
          <a:bodyPr wrap="none"/>
          <a:lstStyle/>
          <a:p>
            <a:endParaRPr lang="en-CA">
              <a:solidFill>
                <a:srgbClr val="000000"/>
              </a:solidFill>
            </a:endParaRPr>
          </a:p>
        </p:txBody>
      </p:sp>
      <p:sp>
        <p:nvSpPr>
          <p:cNvPr id="648197" name="Rectangle 5"/>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r>
              <a:rPr lang="en-CA" dirty="0">
                <a:solidFill>
                  <a:srgbClr val="1C1C1C"/>
                </a:solidFill>
              </a:rPr>
              <a:t>SENG521 (Winter 2008)</a:t>
            </a:r>
            <a:endParaRPr lang="en-US" altLang="ja-JP" dirty="0">
              <a:solidFill>
                <a:srgbClr val="1C1C1C"/>
              </a:solidFill>
            </a:endParaRPr>
          </a:p>
        </p:txBody>
      </p:sp>
      <p:sp>
        <p:nvSpPr>
          <p:cNvPr id="648198" name="Rectangle 6"/>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r>
              <a:rPr lang="ja-JP" altLang="en-US">
                <a:solidFill>
                  <a:srgbClr val="1C1C1C"/>
                </a:solidFill>
              </a:rPr>
              <a:t>far@ucalgary.ca</a:t>
            </a:r>
            <a:endParaRPr lang="en-US" altLang="ja-JP">
              <a:solidFill>
                <a:srgbClr val="1C1C1C"/>
              </a:solidFill>
            </a:endParaRPr>
          </a:p>
        </p:txBody>
      </p:sp>
      <p:sp>
        <p:nvSpPr>
          <p:cNvPr id="648199" name="Rectangle 7"/>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11476637-B788-40C1-B031-FB8B2F2D7A5F}" type="slidenum">
              <a:rPr lang="ja-JP" altLang="en-US">
                <a:solidFill>
                  <a:srgbClr val="1C1C1C"/>
                </a:solidFill>
              </a:rPr>
              <a:pPr/>
              <a:t>‹#›</a:t>
            </a:fld>
            <a:endParaRPr lang="en-US" altLang="ja-JP">
              <a:solidFill>
                <a:srgbClr val="1C1C1C"/>
              </a:solidFill>
            </a:endParaRPr>
          </a:p>
        </p:txBody>
      </p:sp>
      <p:sp>
        <p:nvSpPr>
          <p:cNvPr id="648200" name="Rectangle 8"/>
          <p:cNvSpPr>
            <a:spLocks noGrp="1" noChangeArrowheads="1"/>
          </p:cNvSpPr>
          <p:nvPr>
            <p:ph type="subTitle" idx="1"/>
          </p:nvPr>
        </p:nvSpPr>
        <p:spPr>
          <a:xfrm>
            <a:off x="1835150" y="3716338"/>
            <a:ext cx="6985000" cy="1752600"/>
          </a:xfrm>
        </p:spPr>
        <p:txBody>
          <a:bodyPr/>
          <a:lstStyle>
            <a:lvl1pPr marL="0" indent="0" algn="ctr">
              <a:buFont typeface="Wingdings" pitchFamily="2" charset="2"/>
              <a:buNone/>
              <a:defRPr b="1">
                <a:effectLst>
                  <a:outerShdw blurRad="38100" dist="38100" dir="2700000" algn="tl">
                    <a:srgbClr val="C0C0C0"/>
                  </a:outerShdw>
                </a:effectLst>
              </a:defRPr>
            </a:lvl1pPr>
          </a:lstStyle>
          <a:p>
            <a:r>
              <a:rPr lang="en-US" altLang="ja-JP"/>
              <a:t>Click to edit Master subtitle style</a:t>
            </a:r>
          </a:p>
        </p:txBody>
      </p:sp>
      <p:sp>
        <p:nvSpPr>
          <p:cNvPr id="648201" name="Rectangle 9"/>
          <p:cNvSpPr>
            <a:spLocks noGrp="1" noChangeArrowheads="1"/>
          </p:cNvSpPr>
          <p:nvPr>
            <p:ph type="ctrTitle"/>
          </p:nvPr>
        </p:nvSpPr>
        <p:spPr>
          <a:xfrm>
            <a:off x="1835150" y="1371600"/>
            <a:ext cx="6927850" cy="2128838"/>
          </a:xfrm>
        </p:spPr>
        <p:txBody>
          <a:bodyPr/>
          <a:lstStyle>
            <a:lvl1pPr>
              <a:defRPr>
                <a:ea typeface="Arial Unicode MS" pitchFamily="34" charset="-128"/>
                <a:cs typeface="Arial Unicode MS" pitchFamily="34" charset="-128"/>
              </a:defRPr>
            </a:lvl1pPr>
          </a:lstStyle>
          <a:p>
            <a:r>
              <a:rPr lang="en-US" altLang="ja-JP"/>
              <a:t>Click to edit Master title style</a:t>
            </a:r>
          </a:p>
        </p:txBody>
      </p:sp>
      <p:pic>
        <p:nvPicPr>
          <p:cNvPr id="10" name="Picture 13" descr="New Picture"/>
          <p:cNvPicPr>
            <a:picLocks noChangeAspect="1" noChangeArrowheads="1"/>
          </p:cNvPicPr>
          <p:nvPr userDrawn="1"/>
        </p:nvPicPr>
        <p:blipFill>
          <a:blip r:embed="rId4" cstate="print"/>
          <a:srcRect/>
          <a:stretch>
            <a:fillRect/>
          </a:stretch>
        </p:blipFill>
        <p:spPr bwMode="auto">
          <a:xfrm>
            <a:off x="7092950" y="260350"/>
            <a:ext cx="1895475" cy="923925"/>
          </a:xfrm>
          <a:prstGeom prst="rect">
            <a:avLst/>
          </a:prstGeom>
          <a:noFill/>
        </p:spPr>
      </p:pic>
    </p:spTree>
    <p:extLst>
      <p:ext uri="{BB962C8B-B14F-4D97-AF65-F5344CB8AC3E}">
        <p14:creationId xmlns:p14="http://schemas.microsoft.com/office/powerpoint/2010/main" val="421646586"/>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0C33045-984B-4F44-A077-3B45BEEE9467}"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771524940"/>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02F459D-9BAC-4457-A762-06C454768FD9}"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2446885996"/>
      </p:ext>
    </p:extLst>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9001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9768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lvl1pPr>
              <a:defRPr/>
            </a:lvl1pPr>
          </a:lstStyle>
          <a:p>
            <a:r>
              <a:rPr lang="en-CA" dirty="0">
                <a:solidFill>
                  <a:srgbClr val="000000"/>
                </a:solidFill>
              </a:rPr>
              <a:t>SENG521 (Winter 2008)</a:t>
            </a:r>
            <a:endParaRPr lang="en-US" altLang="ja-JP" dirty="0">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ja-JP" altLang="en-US">
                <a:solidFill>
                  <a:srgbClr val="000000"/>
                </a:solidFill>
              </a:rPr>
              <a:t>far@ucalgary.ca</a:t>
            </a:r>
            <a:endParaRPr lang="en-US" altLang="ja-JP">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50905F4E-659F-4346-A486-8B490C3B6B08}" type="slidenum">
              <a:rPr lang="ja-JP" altLang="en-US">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25829383"/>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image" Target="../media/image2.png"/><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7194" name="Picture 26" descr="WP138"/>
          <p:cNvPicPr>
            <a:picLocks noChangeAspect="1" noChangeArrowheads="1"/>
          </p:cNvPicPr>
          <p:nvPr userDrawn="1"/>
        </p:nvPicPr>
        <p:blipFill>
          <a:blip r:embed="rId7" cstate="print"/>
          <a:srcRect/>
          <a:stretch>
            <a:fillRect/>
          </a:stretch>
        </p:blipFill>
        <p:spPr bwMode="auto">
          <a:xfrm>
            <a:off x="0" y="0"/>
            <a:ext cx="9144000" cy="6858000"/>
          </a:xfrm>
          <a:prstGeom prst="rect">
            <a:avLst/>
          </a:prstGeom>
          <a:noFill/>
        </p:spPr>
      </p:pic>
      <p:pic>
        <p:nvPicPr>
          <p:cNvPr id="647171" name="Picture 3" descr="logo4"/>
          <p:cNvPicPr>
            <a:picLocks noChangeAspect="1" noChangeArrowheads="1"/>
          </p:cNvPicPr>
          <p:nvPr/>
        </p:nvPicPr>
        <p:blipFill>
          <a:blip r:embed="rId8" cstate="print"/>
          <a:srcRect/>
          <a:stretch>
            <a:fillRect/>
          </a:stretch>
        </p:blipFill>
        <p:spPr bwMode="auto">
          <a:xfrm>
            <a:off x="250825" y="6180138"/>
            <a:ext cx="1152525" cy="488950"/>
          </a:xfrm>
          <a:prstGeom prst="rect">
            <a:avLst/>
          </a:prstGeom>
          <a:noFill/>
        </p:spPr>
      </p:pic>
      <p:sp>
        <p:nvSpPr>
          <p:cNvPr id="647172" name="Line 4"/>
          <p:cNvSpPr>
            <a:spLocks noChangeShapeType="1"/>
          </p:cNvSpPr>
          <p:nvPr/>
        </p:nvSpPr>
        <p:spPr bwMode="auto">
          <a:xfrm>
            <a:off x="827088" y="1412875"/>
            <a:ext cx="8066087" cy="0"/>
          </a:xfrm>
          <a:prstGeom prst="line">
            <a:avLst/>
          </a:prstGeom>
          <a:noFill/>
          <a:ln w="38100">
            <a:solidFill>
              <a:srgbClr val="FF9900"/>
            </a:solidFill>
            <a:miter lim="800000"/>
            <a:headEnd type="oval" w="med" len="med"/>
            <a:tailEnd type="oval" w="med" len="med"/>
          </a:ln>
          <a:effectLst/>
        </p:spPr>
        <p:txBody>
          <a:bodyPr wrap="none"/>
          <a:lstStyle/>
          <a:p>
            <a:endParaRPr lang="en-CA"/>
          </a:p>
        </p:txBody>
      </p:sp>
      <p:sp>
        <p:nvSpPr>
          <p:cNvPr id="647177" name="Rectangle 9"/>
          <p:cNvSpPr>
            <a:spLocks noGrp="1" noChangeArrowheads="1"/>
          </p:cNvSpPr>
          <p:nvPr>
            <p:ph type="body" idx="1"/>
          </p:nvPr>
        </p:nvSpPr>
        <p:spPr bwMode="auto">
          <a:xfrm>
            <a:off x="900113" y="1560513"/>
            <a:ext cx="8001000" cy="45323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647179" name="Rectangle 11"/>
          <p:cNvSpPr>
            <a:spLocks noGrp="1" noChangeArrowheads="1"/>
          </p:cNvSpPr>
          <p:nvPr>
            <p:ph type="ftr" sz="quarter" idx="3"/>
          </p:nvPr>
        </p:nvSpPr>
        <p:spPr bwMode="auto">
          <a:xfrm>
            <a:off x="3352800" y="6413500"/>
            <a:ext cx="28956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b="0"/>
            </a:lvl1pPr>
          </a:lstStyle>
          <a:p>
            <a:r>
              <a:rPr lang="ja-JP" altLang="en-US" dirty="0"/>
              <a:t>far@ucalgary.ca</a:t>
            </a:r>
            <a:endParaRPr lang="en-US" altLang="ja-JP" dirty="0"/>
          </a:p>
        </p:txBody>
      </p:sp>
      <p:sp>
        <p:nvSpPr>
          <p:cNvPr id="647180" name="Rectangle 12"/>
          <p:cNvSpPr>
            <a:spLocks noGrp="1" noChangeArrowheads="1"/>
          </p:cNvSpPr>
          <p:nvPr>
            <p:ph type="sldNum" sz="quarter" idx="4"/>
          </p:nvPr>
        </p:nvSpPr>
        <p:spPr bwMode="auto">
          <a:xfrm>
            <a:off x="6781800" y="6413500"/>
            <a:ext cx="19050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b="0"/>
            </a:lvl1pPr>
          </a:lstStyle>
          <a:p>
            <a:fld id="{BCA84CCD-73A2-4DB1-AC44-718D6A6EDB6A}" type="slidenum">
              <a:rPr lang="ja-JP" altLang="en-US" smtClean="0"/>
              <a:pPr/>
              <a:t>‹#›</a:t>
            </a:fld>
            <a:endParaRPr lang="en-US" altLang="ja-JP" dirty="0"/>
          </a:p>
        </p:txBody>
      </p:sp>
      <p:sp>
        <p:nvSpPr>
          <p:cNvPr id="647181" name="Line 13"/>
          <p:cNvSpPr>
            <a:spLocks noChangeShapeType="1"/>
          </p:cNvSpPr>
          <p:nvPr/>
        </p:nvSpPr>
        <p:spPr bwMode="auto">
          <a:xfrm>
            <a:off x="827088" y="6453188"/>
            <a:ext cx="7993062" cy="0"/>
          </a:xfrm>
          <a:prstGeom prst="line">
            <a:avLst/>
          </a:prstGeom>
          <a:noFill/>
          <a:ln w="19050">
            <a:solidFill>
              <a:srgbClr val="FF9900"/>
            </a:solidFill>
            <a:miter lim="800000"/>
            <a:headEnd type="oval" w="med" len="med"/>
            <a:tailEnd type="oval" w="med" len="med"/>
          </a:ln>
          <a:effectLst/>
        </p:spPr>
        <p:txBody>
          <a:bodyPr wrap="none"/>
          <a:lstStyle/>
          <a:p>
            <a:endParaRPr lang="en-CA"/>
          </a:p>
        </p:txBody>
      </p:sp>
      <p:sp>
        <p:nvSpPr>
          <p:cNvPr id="647182" name="Rectangle 14"/>
          <p:cNvSpPr>
            <a:spLocks noGrp="1" noChangeArrowheads="1"/>
          </p:cNvSpPr>
          <p:nvPr>
            <p:ph type="title"/>
          </p:nvPr>
        </p:nvSpPr>
        <p:spPr bwMode="auto">
          <a:xfrm>
            <a:off x="1066800" y="260350"/>
            <a:ext cx="7877175" cy="1143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ja-JP"/>
              <a:t>Click to edit Master title style</a:t>
            </a:r>
          </a:p>
        </p:txBody>
      </p:sp>
      <p:pic>
        <p:nvPicPr>
          <p:cNvPr id="647193" name="Picture 25"/>
          <p:cNvPicPr>
            <a:picLocks noChangeAspect="1" noChangeArrowheads="1"/>
          </p:cNvPicPr>
          <p:nvPr userDrawn="1"/>
        </p:nvPicPr>
        <p:blipFill>
          <a:blip r:embed="rId9" cstate="print">
            <a:clrChange>
              <a:clrFrom>
                <a:srgbClr val="FFFFFF"/>
              </a:clrFrom>
              <a:clrTo>
                <a:srgbClr val="FFFFFF">
                  <a:alpha val="0"/>
                </a:srgbClr>
              </a:clrTo>
            </a:clrChange>
          </a:blip>
          <a:srcRect/>
          <a:stretch>
            <a:fillRect/>
          </a:stretch>
        </p:blipFill>
        <p:spPr bwMode="auto">
          <a:xfrm>
            <a:off x="34925" y="620713"/>
            <a:ext cx="1111250" cy="115252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9" r:id="rId4"/>
    <p:sldLayoutId id="2147483660" r:id="rId5"/>
  </p:sldLayoutIdLst>
  <p:transition>
    <p:dissolve/>
  </p:transition>
  <p:hf hdr="0"/>
  <p:txStyles>
    <p:titleStyle>
      <a:lvl1pPr algn="l" rtl="0" fontAlgn="base">
        <a:spcBef>
          <a:spcPct val="0"/>
        </a:spcBef>
        <a:spcAft>
          <a:spcPct val="0"/>
        </a:spcAft>
        <a:defRPr kumimoji="1" sz="4000" b="1">
          <a:solidFill>
            <a:schemeClr val="tx2"/>
          </a:solidFill>
          <a:effectLst>
            <a:outerShdw blurRad="38100" dist="38100" dir="2700000" algn="tl">
              <a:srgbClr val="C0C0C0"/>
            </a:outerShdw>
          </a:effectLst>
          <a:latin typeface="+mj-lt"/>
          <a:ea typeface="+mj-ea"/>
          <a:cs typeface="+mj-cs"/>
        </a:defRPr>
      </a:lvl1pPr>
      <a:lvl2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2pPr>
      <a:lvl3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3pPr>
      <a:lvl4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4pPr>
      <a:lvl5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5pPr>
      <a:lvl6pPr marL="4572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6pPr>
      <a:lvl7pPr marL="9144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7pPr>
      <a:lvl8pPr marL="13716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8pPr>
      <a:lvl9pPr marL="18288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7194" name="Picture 26" descr="WP138"/>
          <p:cNvPicPr>
            <a:picLocks noChangeAspect="1" noChangeArrowheads="1"/>
          </p:cNvPicPr>
          <p:nvPr userDrawn="1"/>
        </p:nvPicPr>
        <p:blipFill>
          <a:blip r:embed="rId20" cstate="print"/>
          <a:srcRect/>
          <a:stretch>
            <a:fillRect/>
          </a:stretch>
        </p:blipFill>
        <p:spPr bwMode="auto">
          <a:xfrm>
            <a:off x="0" y="0"/>
            <a:ext cx="9144000" cy="6858000"/>
          </a:xfrm>
          <a:prstGeom prst="rect">
            <a:avLst/>
          </a:prstGeom>
          <a:noFill/>
        </p:spPr>
      </p:pic>
      <p:pic>
        <p:nvPicPr>
          <p:cNvPr id="647171" name="Picture 3" descr="logo4"/>
          <p:cNvPicPr>
            <a:picLocks noChangeAspect="1" noChangeArrowheads="1"/>
          </p:cNvPicPr>
          <p:nvPr/>
        </p:nvPicPr>
        <p:blipFill>
          <a:blip r:embed="rId21" cstate="print"/>
          <a:srcRect/>
          <a:stretch>
            <a:fillRect/>
          </a:stretch>
        </p:blipFill>
        <p:spPr bwMode="auto">
          <a:xfrm>
            <a:off x="250825" y="6180138"/>
            <a:ext cx="1152525" cy="488950"/>
          </a:xfrm>
          <a:prstGeom prst="rect">
            <a:avLst/>
          </a:prstGeom>
          <a:noFill/>
        </p:spPr>
      </p:pic>
      <p:sp>
        <p:nvSpPr>
          <p:cNvPr id="647172" name="Line 4"/>
          <p:cNvSpPr>
            <a:spLocks noChangeShapeType="1"/>
          </p:cNvSpPr>
          <p:nvPr/>
        </p:nvSpPr>
        <p:spPr bwMode="auto">
          <a:xfrm>
            <a:off x="827088" y="1412875"/>
            <a:ext cx="8066087" cy="0"/>
          </a:xfrm>
          <a:prstGeom prst="line">
            <a:avLst/>
          </a:prstGeom>
          <a:noFill/>
          <a:ln w="38100">
            <a:solidFill>
              <a:srgbClr val="FF9900"/>
            </a:solidFill>
            <a:miter lim="800000"/>
            <a:headEnd type="oval" w="med" len="med"/>
            <a:tailEnd type="oval" w="med" len="med"/>
          </a:ln>
          <a:effectLst/>
        </p:spPr>
        <p:txBody>
          <a:bodyPr wrap="none"/>
          <a:lstStyle/>
          <a:p>
            <a:endParaRPr lang="en-CA">
              <a:solidFill>
                <a:srgbClr val="000000"/>
              </a:solidFill>
            </a:endParaRPr>
          </a:p>
        </p:txBody>
      </p:sp>
      <p:sp>
        <p:nvSpPr>
          <p:cNvPr id="647177" name="Rectangle 9"/>
          <p:cNvSpPr>
            <a:spLocks noGrp="1" noChangeArrowheads="1"/>
          </p:cNvSpPr>
          <p:nvPr>
            <p:ph type="body" idx="1"/>
          </p:nvPr>
        </p:nvSpPr>
        <p:spPr bwMode="auto">
          <a:xfrm>
            <a:off x="900113" y="1560513"/>
            <a:ext cx="8001000" cy="45323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647178" name="Rectangle 10"/>
          <p:cNvSpPr>
            <a:spLocks noGrp="1" noChangeArrowheads="1"/>
          </p:cNvSpPr>
          <p:nvPr>
            <p:ph type="dt" sz="half" idx="2"/>
          </p:nvPr>
        </p:nvSpPr>
        <p:spPr bwMode="auto">
          <a:xfrm>
            <a:off x="914400" y="6413500"/>
            <a:ext cx="19050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b="0"/>
            </a:lvl1pPr>
          </a:lstStyle>
          <a:p>
            <a:r>
              <a:rPr lang="en-CA" dirty="0">
                <a:solidFill>
                  <a:srgbClr val="000000"/>
                </a:solidFill>
              </a:rPr>
              <a:t>SENG521 (Winter 2008)</a:t>
            </a:r>
            <a:endParaRPr lang="en-US" altLang="ja-JP" dirty="0">
              <a:solidFill>
                <a:srgbClr val="000000"/>
              </a:solidFill>
            </a:endParaRPr>
          </a:p>
        </p:txBody>
      </p:sp>
      <p:sp>
        <p:nvSpPr>
          <p:cNvPr id="647179" name="Rectangle 11"/>
          <p:cNvSpPr>
            <a:spLocks noGrp="1" noChangeArrowheads="1"/>
          </p:cNvSpPr>
          <p:nvPr>
            <p:ph type="ftr" sz="quarter" idx="3"/>
          </p:nvPr>
        </p:nvSpPr>
        <p:spPr bwMode="auto">
          <a:xfrm>
            <a:off x="3352800" y="6413500"/>
            <a:ext cx="28956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b="0"/>
            </a:lvl1pPr>
          </a:lstStyle>
          <a:p>
            <a:r>
              <a:rPr lang="ja-JP" altLang="en-US">
                <a:solidFill>
                  <a:srgbClr val="000000"/>
                </a:solidFill>
              </a:rPr>
              <a:t>far@ucalgary.ca</a:t>
            </a:r>
            <a:endParaRPr lang="en-US" altLang="ja-JP">
              <a:solidFill>
                <a:srgbClr val="000000"/>
              </a:solidFill>
            </a:endParaRPr>
          </a:p>
        </p:txBody>
      </p:sp>
      <p:sp>
        <p:nvSpPr>
          <p:cNvPr id="647180" name="Rectangle 12"/>
          <p:cNvSpPr>
            <a:spLocks noGrp="1" noChangeArrowheads="1"/>
          </p:cNvSpPr>
          <p:nvPr>
            <p:ph type="sldNum" sz="quarter" idx="4"/>
          </p:nvPr>
        </p:nvSpPr>
        <p:spPr bwMode="auto">
          <a:xfrm>
            <a:off x="6781800" y="6413500"/>
            <a:ext cx="19050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800" b="0"/>
            </a:lvl1pPr>
          </a:lstStyle>
          <a:p>
            <a:fld id="{BCA84CCD-73A2-4DB1-AC44-718D6A6EDB6A}" type="slidenum">
              <a:rPr lang="ja-JP" altLang="en-US">
                <a:solidFill>
                  <a:srgbClr val="000000"/>
                </a:solidFill>
              </a:rPr>
              <a:pPr/>
              <a:t>‹#›</a:t>
            </a:fld>
            <a:endParaRPr lang="en-US" altLang="ja-JP">
              <a:solidFill>
                <a:srgbClr val="000000"/>
              </a:solidFill>
            </a:endParaRPr>
          </a:p>
        </p:txBody>
      </p:sp>
      <p:sp>
        <p:nvSpPr>
          <p:cNvPr id="647181" name="Line 13"/>
          <p:cNvSpPr>
            <a:spLocks noChangeShapeType="1"/>
          </p:cNvSpPr>
          <p:nvPr/>
        </p:nvSpPr>
        <p:spPr bwMode="auto">
          <a:xfrm>
            <a:off x="827088" y="6453188"/>
            <a:ext cx="7993062" cy="0"/>
          </a:xfrm>
          <a:prstGeom prst="line">
            <a:avLst/>
          </a:prstGeom>
          <a:noFill/>
          <a:ln w="19050">
            <a:solidFill>
              <a:srgbClr val="FF9900"/>
            </a:solidFill>
            <a:miter lim="800000"/>
            <a:headEnd type="oval" w="med" len="med"/>
            <a:tailEnd type="oval" w="med" len="med"/>
          </a:ln>
          <a:effectLst/>
        </p:spPr>
        <p:txBody>
          <a:bodyPr wrap="none"/>
          <a:lstStyle/>
          <a:p>
            <a:endParaRPr lang="en-CA">
              <a:solidFill>
                <a:srgbClr val="000000"/>
              </a:solidFill>
            </a:endParaRPr>
          </a:p>
        </p:txBody>
      </p:sp>
      <p:sp>
        <p:nvSpPr>
          <p:cNvPr id="647182" name="Rectangle 14"/>
          <p:cNvSpPr>
            <a:spLocks noGrp="1" noChangeArrowheads="1"/>
          </p:cNvSpPr>
          <p:nvPr>
            <p:ph type="title"/>
          </p:nvPr>
        </p:nvSpPr>
        <p:spPr bwMode="auto">
          <a:xfrm>
            <a:off x="1066800" y="260350"/>
            <a:ext cx="7877175" cy="1143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ja-JP"/>
              <a:t>Click to edit Master title style</a:t>
            </a:r>
          </a:p>
        </p:txBody>
      </p:sp>
      <p:pic>
        <p:nvPicPr>
          <p:cNvPr id="647193" name="Picture 25"/>
          <p:cNvPicPr>
            <a:picLocks noChangeAspect="1" noChangeArrowheads="1"/>
          </p:cNvPicPr>
          <p:nvPr userDrawn="1"/>
        </p:nvPicPr>
        <p:blipFill>
          <a:blip r:embed="rId22" cstate="print">
            <a:clrChange>
              <a:clrFrom>
                <a:srgbClr val="FFFFFF"/>
              </a:clrFrom>
              <a:clrTo>
                <a:srgbClr val="FFFFFF">
                  <a:alpha val="0"/>
                </a:srgbClr>
              </a:clrTo>
            </a:clrChange>
          </a:blip>
          <a:srcRect/>
          <a:stretch>
            <a:fillRect/>
          </a:stretch>
        </p:blipFill>
        <p:spPr bwMode="auto">
          <a:xfrm>
            <a:off x="34925" y="620713"/>
            <a:ext cx="1111250" cy="1152525"/>
          </a:xfrm>
          <a:prstGeom prst="rect">
            <a:avLst/>
          </a:prstGeom>
          <a:noFill/>
          <a:ln w="9525">
            <a:noFill/>
            <a:miter lim="800000"/>
            <a:headEnd/>
            <a:tailEnd/>
          </a:ln>
          <a:effectLst/>
        </p:spPr>
      </p:pic>
    </p:spTree>
    <p:extLst>
      <p:ext uri="{BB962C8B-B14F-4D97-AF65-F5344CB8AC3E}">
        <p14:creationId xmlns:p14="http://schemas.microsoft.com/office/powerpoint/2010/main" val="356708807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dissolve/>
  </p:transition>
  <p:hf hdr="0"/>
  <p:txStyles>
    <p:titleStyle>
      <a:lvl1pPr algn="l" rtl="0" fontAlgn="base">
        <a:spcBef>
          <a:spcPct val="0"/>
        </a:spcBef>
        <a:spcAft>
          <a:spcPct val="0"/>
        </a:spcAft>
        <a:defRPr kumimoji="1" sz="4000" b="1">
          <a:solidFill>
            <a:schemeClr val="tx2"/>
          </a:solidFill>
          <a:effectLst>
            <a:outerShdw blurRad="38100" dist="38100" dir="2700000" algn="tl">
              <a:srgbClr val="C0C0C0"/>
            </a:outerShdw>
          </a:effectLst>
          <a:latin typeface="+mj-lt"/>
          <a:ea typeface="+mj-ea"/>
          <a:cs typeface="+mj-cs"/>
        </a:defRPr>
      </a:lvl1pPr>
      <a:lvl2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2pPr>
      <a:lvl3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3pPr>
      <a:lvl4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4pPr>
      <a:lvl5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5pPr>
      <a:lvl6pPr marL="4572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6pPr>
      <a:lvl7pPr marL="9144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7pPr>
      <a:lvl8pPr marL="13716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8pPr>
      <a:lvl9pPr marL="18288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6.png"/><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6.png"/><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Gdh1EvOkULA" TargetMode="External"/><Relationship Id="rId2" Type="http://schemas.openxmlformats.org/officeDocument/2006/relationships/hyperlink" Target="http://www.testingeducation.org/BBST/exploratory/BBSTExploring1.wmv" TargetMode="External"/><Relationship Id="rId1" Type="http://schemas.openxmlformats.org/officeDocument/2006/relationships/slideLayout" Target="../slideLayouts/slideLayout2.xml"/><Relationship Id="rId5" Type="http://schemas.openxmlformats.org/officeDocument/2006/relationships/image" Target="../media/image33.tmp"/><Relationship Id="rId4" Type="http://schemas.openxmlformats.org/officeDocument/2006/relationships/hyperlink" Target="https://www.youtube.com/watch?v=goaZTAzsLMk"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N8-qNMHOVyw&amp;index=5&amp;list=PLDC2A0C8D2EC934C7"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youtube.com/watch?v=Dq5IYYqnnGQ&amp;index=24&amp;list=PLDC2A0C8D2EC934C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9.emf"/></Relationships>
</file>

<file path=ppt/slides/_rels/slide7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3"/>
          </p:nvPr>
        </p:nvSpPr>
        <p:spPr/>
        <p:txBody>
          <a:bodyPr/>
          <a:lstStyle/>
          <a:p>
            <a:r>
              <a:rPr lang="ja-JP" altLang="en-US"/>
              <a:t>far@ucalgary.ca</a:t>
            </a:r>
            <a:endParaRPr lang="en-US" altLang="ja-JP"/>
          </a:p>
        </p:txBody>
      </p:sp>
      <p:sp>
        <p:nvSpPr>
          <p:cNvPr id="7" name="Rectangle 7"/>
          <p:cNvSpPr>
            <a:spLocks noGrp="1" noChangeArrowheads="1"/>
          </p:cNvSpPr>
          <p:nvPr>
            <p:ph type="sldNum" sz="quarter" idx="4"/>
          </p:nvPr>
        </p:nvSpPr>
        <p:spPr/>
        <p:txBody>
          <a:bodyPr/>
          <a:lstStyle/>
          <a:p>
            <a:fld id="{3604E779-E50B-4DB1-A121-795088EBBCEA}" type="slidenum">
              <a:rPr lang="ja-JP" altLang="en-US"/>
              <a:pPr/>
              <a:t>1</a:t>
            </a:fld>
            <a:endParaRPr lang="en-US" altLang="ja-JP"/>
          </a:p>
        </p:txBody>
      </p:sp>
      <p:sp>
        <p:nvSpPr>
          <p:cNvPr id="649220" name="Rectangle 4"/>
          <p:cNvSpPr>
            <a:spLocks noGrp="1" noChangeArrowheads="1"/>
          </p:cNvSpPr>
          <p:nvPr>
            <p:ph type="ctrTitle"/>
          </p:nvPr>
        </p:nvSpPr>
        <p:spPr/>
        <p:txBody>
          <a:bodyPr/>
          <a:lstStyle/>
          <a:p>
            <a:r>
              <a:rPr lang="en-US" altLang="ja-JP" dirty="0">
                <a:solidFill>
                  <a:srgbClr val="800000"/>
                </a:solidFill>
                <a:ea typeface="ＭＳ Ｐゴシック" charset="-128"/>
              </a:rPr>
              <a:t>SENG 438</a:t>
            </a:r>
            <a:br>
              <a:rPr lang="en-US" altLang="ja-JP" dirty="0">
                <a:ea typeface="ＭＳ Ｐゴシック" charset="-128"/>
              </a:rPr>
            </a:br>
            <a:r>
              <a:rPr lang="en-US" altLang="ja-JP" dirty="0">
                <a:ea typeface="ＭＳ Ｐゴシック" charset="-128"/>
              </a:rPr>
              <a:t>Software Testing, Reliability &amp; Quality</a:t>
            </a:r>
            <a:endParaRPr lang="en-CA" dirty="0">
              <a:ea typeface="ＭＳ Ｐゴシック" charset="-128"/>
            </a:endParaRPr>
          </a:p>
        </p:txBody>
      </p:sp>
      <p:sp>
        <p:nvSpPr>
          <p:cNvPr id="649221" name="Rectangle 5"/>
          <p:cNvSpPr>
            <a:spLocks noGrp="1" noChangeArrowheads="1"/>
          </p:cNvSpPr>
          <p:nvPr>
            <p:ph type="subTitle" idx="1"/>
          </p:nvPr>
        </p:nvSpPr>
        <p:spPr/>
        <p:txBody>
          <a:bodyPr/>
          <a:lstStyle/>
          <a:p>
            <a:r>
              <a:rPr lang="en-US" altLang="ja-JP" dirty="0">
                <a:ea typeface="ＭＳ Ｐゴシック" charset="-128"/>
              </a:rPr>
              <a:t>Chapter </a:t>
            </a:r>
            <a:r>
              <a:rPr lang="en-US" altLang="ja-JP" dirty="0">
                <a:ea typeface="リュウミンL-KL" pitchFamily="17" charset="-128"/>
              </a:rPr>
              <a:t>2: </a:t>
            </a:r>
            <a:r>
              <a:rPr lang="en-US" dirty="0">
                <a:effectLst/>
              </a:rPr>
              <a:t>Foundations of Testing</a:t>
            </a:r>
            <a:endParaRPr lang="en-CA" dirty="0">
              <a:ea typeface="リュウミンL-KL" pitchFamily="17" charset="-128"/>
            </a:endParaRPr>
          </a:p>
        </p:txBody>
      </p:sp>
      <p:sp>
        <p:nvSpPr>
          <p:cNvPr id="649222" name="Rectangle 6"/>
          <p:cNvSpPr>
            <a:spLocks noChangeArrowheads="1"/>
          </p:cNvSpPr>
          <p:nvPr/>
        </p:nvSpPr>
        <p:spPr bwMode="auto">
          <a:xfrm>
            <a:off x="1916113" y="5157788"/>
            <a:ext cx="6400800" cy="1143000"/>
          </a:xfrm>
          <a:prstGeom prst="rect">
            <a:avLst/>
          </a:prstGeom>
          <a:noFill/>
          <a:ln w="9525">
            <a:noFill/>
            <a:miter lim="800000"/>
            <a:headEnd/>
            <a:tailEnd/>
          </a:ln>
          <a:effectLst/>
        </p:spPr>
        <p:txBody>
          <a:bodyPr/>
          <a:lstStyle/>
          <a:p>
            <a:pPr algn="ctr">
              <a:spcBef>
                <a:spcPct val="20000"/>
              </a:spcBef>
              <a:buClr>
                <a:schemeClr val="folHlink"/>
              </a:buClr>
              <a:buSzPct val="60000"/>
              <a:buFont typeface="Wingdings" pitchFamily="2" charset="2"/>
              <a:buNone/>
            </a:pPr>
            <a:r>
              <a:rPr lang="en-US" altLang="ja-JP" sz="1400" dirty="0">
                <a:latin typeface="Arial" charset="0"/>
                <a:ea typeface="ＡＲ古印体Ｂ" pitchFamily="1" charset="-128"/>
              </a:rPr>
              <a:t>Department of Electrical &amp; Computer Engineering, University of Calgary</a:t>
            </a:r>
            <a:endParaRPr lang="ja-JP" altLang="en-US" b="0" dirty="0"/>
          </a:p>
          <a:p>
            <a:pPr algn="ctr">
              <a:spcBef>
                <a:spcPct val="20000"/>
              </a:spcBef>
              <a:buClr>
                <a:schemeClr val="folHlink"/>
              </a:buClr>
              <a:buSzPct val="60000"/>
              <a:buFont typeface="Wingdings" pitchFamily="2" charset="2"/>
              <a:buNone/>
            </a:pPr>
            <a:r>
              <a:rPr lang="en-US" altLang="ja-JP" b="0" dirty="0"/>
              <a:t>B.H. Far </a:t>
            </a:r>
            <a:r>
              <a:rPr lang="en-US" altLang="ja-JP" sz="1800" b="0" dirty="0">
                <a:ea typeface="MS UI Gothic" pitchFamily="34" charset="-128"/>
              </a:rPr>
              <a:t>（</a:t>
            </a:r>
            <a:r>
              <a:rPr lang="en-US" altLang="ja-JP" sz="1800" b="0" dirty="0"/>
              <a:t>far@ucalgary.ca</a:t>
            </a:r>
            <a:r>
              <a:rPr lang="en-US" altLang="ja-JP" sz="1800" b="0" dirty="0">
                <a:ea typeface="MS UI Gothic" pitchFamily="34" charset="-128"/>
              </a:rPr>
              <a:t>）</a:t>
            </a:r>
            <a:endParaRPr lang="en-US" altLang="ja-JP" sz="1800" b="0" dirty="0"/>
          </a:p>
          <a:p>
            <a:pPr algn="ctr">
              <a:spcBef>
                <a:spcPct val="20000"/>
              </a:spcBef>
              <a:buClr>
                <a:schemeClr val="folHlink"/>
              </a:buClr>
              <a:buSzPct val="60000"/>
              <a:buFont typeface="Wingdings" pitchFamily="2" charset="2"/>
              <a:buNone/>
            </a:pPr>
            <a:r>
              <a:rPr lang="en-US" altLang="ja-JP" sz="1400" b="0" dirty="0"/>
              <a:t>http://people.ucalgary.ca/~far</a:t>
            </a:r>
            <a:endParaRPr lang="ja-JP" altLang="en-US" sz="1400" b="0" dirty="0"/>
          </a:p>
        </p:txBody>
      </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1D810C32-4A3E-49B2-9498-1FB4E4B5B5C8}" type="slidenum">
              <a:rPr lang="ja-JP" altLang="en-US"/>
              <a:pPr/>
              <a:t>10</a:t>
            </a:fld>
            <a:endParaRPr lang="en-US" altLang="ja-JP"/>
          </a:p>
        </p:txBody>
      </p:sp>
      <p:sp>
        <p:nvSpPr>
          <p:cNvPr id="2230274" name="Rectangle 2"/>
          <p:cNvSpPr>
            <a:spLocks noGrp="1" noChangeArrowheads="1"/>
          </p:cNvSpPr>
          <p:nvPr>
            <p:ph type="title"/>
          </p:nvPr>
        </p:nvSpPr>
        <p:spPr/>
        <p:txBody>
          <a:bodyPr/>
          <a:lstStyle/>
          <a:p>
            <a:r>
              <a:rPr lang="en-US" altLang="ja-JP" dirty="0">
                <a:ea typeface="ＭＳ Ｐゴシック" charset="-128"/>
              </a:rPr>
              <a:t>Test Case</a:t>
            </a:r>
          </a:p>
        </p:txBody>
      </p:sp>
      <p:sp>
        <p:nvSpPr>
          <p:cNvPr id="2230275" name="Rectangle 3"/>
          <p:cNvSpPr>
            <a:spLocks noGrp="1" noChangeArrowheads="1"/>
          </p:cNvSpPr>
          <p:nvPr>
            <p:ph type="body" idx="1"/>
          </p:nvPr>
        </p:nvSpPr>
        <p:spPr/>
        <p:txBody>
          <a:bodyPr/>
          <a:lstStyle/>
          <a:p>
            <a:pPr>
              <a:lnSpc>
                <a:spcPct val="90000"/>
              </a:lnSpc>
            </a:pPr>
            <a:r>
              <a:rPr lang="en-US" altLang="ja-JP" sz="2800" dirty="0">
                <a:ea typeface="ＭＳ Ｐゴシック" charset="-128"/>
              </a:rPr>
              <a:t>A “test case” for a given functionality is specifying its direct input variables and the expected outcome</a:t>
            </a:r>
          </a:p>
          <a:p>
            <a:pPr marL="0" indent="0">
              <a:lnSpc>
                <a:spcPct val="90000"/>
              </a:lnSpc>
              <a:buNone/>
            </a:pPr>
            <a:endParaRPr lang="en-US" altLang="ja-JP" sz="2800" dirty="0">
              <a:ea typeface="ＭＳ Ｐゴシック" charset="-128"/>
            </a:endParaRPr>
          </a:p>
          <a:p>
            <a:pPr>
              <a:lnSpc>
                <a:spcPct val="90000"/>
              </a:lnSpc>
            </a:pPr>
            <a:r>
              <a:rPr lang="en-US" altLang="ja-JP" sz="2800" dirty="0">
                <a:ea typeface="ＭＳ Ｐゴシック" charset="-128"/>
              </a:rPr>
              <a:t>Specification of the indirect input variable gives a test case the necessary </a:t>
            </a:r>
            <a:r>
              <a:rPr lang="en-US" altLang="ja-JP" sz="2800" b="1" i="1" dirty="0">
                <a:ea typeface="ＭＳ Ｐゴシック" charset="-128"/>
              </a:rPr>
              <a:t>context</a:t>
            </a:r>
            <a:endParaRPr lang="en-US" altLang="ja-JP" sz="2800" dirty="0">
              <a:ea typeface="ＭＳ Ｐゴシック" charset="-128"/>
            </a:endParaRPr>
          </a:p>
          <a:p>
            <a:pPr>
              <a:lnSpc>
                <a:spcPct val="90000"/>
              </a:lnSpc>
            </a:pPr>
            <a:r>
              <a:rPr lang="en-US" altLang="ja-JP" sz="2800" dirty="0">
                <a:ea typeface="ＭＳ Ｐゴシック" charset="-128"/>
              </a:rPr>
              <a:t>During initial test stages (e.g. unit testing</a:t>
            </a:r>
            <a:r>
              <a:rPr lang="en-US" altLang="ja-JP" sz="2800" i="1" dirty="0">
                <a:ea typeface="ＭＳ Ｐゴシック" charset="-128"/>
              </a:rPr>
              <a:t> </a:t>
            </a:r>
            <a:r>
              <a:rPr lang="en-US" altLang="ja-JP" sz="2800" dirty="0">
                <a:ea typeface="ＭＳ Ｐゴシック" charset="-128"/>
              </a:rPr>
              <a:t>and regression test), the influence of indirect input variables should be kept to minimum to ensure that the function being tested is reliable</a:t>
            </a:r>
          </a:p>
          <a:p>
            <a:pPr>
              <a:lnSpc>
                <a:spcPct val="90000"/>
              </a:lnSpc>
            </a:pPr>
            <a:r>
              <a:rPr lang="en-US" altLang="ja-JP" sz="2800" dirty="0">
                <a:ea typeface="ＭＳ Ｐゴシック" charset="-128"/>
              </a:rPr>
              <a:t>Indirect input variables are effective during integration and system test</a:t>
            </a:r>
          </a:p>
        </p:txBody>
      </p:sp>
    </p:spTree>
    <p:extLst>
      <p:ext uri="{BB962C8B-B14F-4D97-AF65-F5344CB8AC3E}">
        <p14:creationId xmlns:p14="http://schemas.microsoft.com/office/powerpoint/2010/main" val="79237413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30275">
                                            <p:txEl>
                                              <p:pRg st="3" end="3"/>
                                            </p:txEl>
                                          </p:spTgt>
                                        </p:tgtEl>
                                        <p:attrNameLst>
                                          <p:attrName>style.visibility</p:attrName>
                                        </p:attrNameLst>
                                      </p:cBhvr>
                                      <p:to>
                                        <p:strVal val="visible"/>
                                      </p:to>
                                    </p:set>
                                    <p:animEffect transition="in" filter="dissolve">
                                      <p:cBhvr>
                                        <p:cTn id="7" dur="500"/>
                                        <p:tgtEl>
                                          <p:spTgt spid="223027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30275">
                                            <p:txEl>
                                              <p:pRg st="4" end="4"/>
                                            </p:txEl>
                                          </p:spTgt>
                                        </p:tgtEl>
                                        <p:attrNameLst>
                                          <p:attrName>style.visibility</p:attrName>
                                        </p:attrNameLst>
                                      </p:cBhvr>
                                      <p:to>
                                        <p:strVal val="visible"/>
                                      </p:to>
                                    </p:set>
                                    <p:animEffect transition="in" filter="dissolve">
                                      <p:cBhvr>
                                        <p:cTn id="12" dur="500"/>
                                        <p:tgtEl>
                                          <p:spTgt spid="22302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ja-JP" altLang="en-US">
                <a:solidFill>
                  <a:srgbClr val="000000"/>
                </a:solidFill>
              </a:rPr>
              <a:t>far@ucalgary.ca</a:t>
            </a:r>
            <a:endParaRPr lang="en-US" altLang="ja-JP">
              <a:solidFill>
                <a:srgbClr val="000000"/>
              </a:solidFill>
            </a:endParaRPr>
          </a:p>
        </p:txBody>
      </p:sp>
      <p:sp>
        <p:nvSpPr>
          <p:cNvPr id="8" name="Slide Number Placeholder 5"/>
          <p:cNvSpPr>
            <a:spLocks noGrp="1"/>
          </p:cNvSpPr>
          <p:nvPr>
            <p:ph type="sldNum" sz="quarter" idx="12"/>
          </p:nvPr>
        </p:nvSpPr>
        <p:spPr/>
        <p:txBody>
          <a:bodyPr/>
          <a:lstStyle/>
          <a:p>
            <a:fld id="{F7BE26AE-C772-4B90-9D83-01AA0BB4A584}" type="slidenum">
              <a:rPr lang="ja-JP" altLang="en-US">
                <a:solidFill>
                  <a:srgbClr val="000000"/>
                </a:solidFill>
              </a:rPr>
              <a:pPr/>
              <a:t>11</a:t>
            </a:fld>
            <a:endParaRPr lang="en-US" altLang="ja-JP">
              <a:solidFill>
                <a:srgbClr val="000000"/>
              </a:solidFill>
            </a:endParaRPr>
          </a:p>
        </p:txBody>
      </p:sp>
      <p:sp>
        <p:nvSpPr>
          <p:cNvPr id="2222082" name="Rectangle 2"/>
          <p:cNvSpPr>
            <a:spLocks noGrp="1" noChangeArrowheads="1"/>
          </p:cNvSpPr>
          <p:nvPr>
            <p:ph type="title"/>
          </p:nvPr>
        </p:nvSpPr>
        <p:spPr/>
        <p:txBody>
          <a:bodyPr/>
          <a:lstStyle/>
          <a:p>
            <a:r>
              <a:rPr lang="en-US" altLang="ja-JP" dirty="0">
                <a:ea typeface="ＭＳ Ｐゴシック" charset="-128"/>
              </a:rPr>
              <a:t>Example</a:t>
            </a:r>
          </a:p>
        </p:txBody>
      </p:sp>
      <p:sp>
        <p:nvSpPr>
          <p:cNvPr id="2222083" name="Rectangle 3"/>
          <p:cNvSpPr>
            <a:spLocks noGrp="1" noChangeArrowheads="1"/>
          </p:cNvSpPr>
          <p:nvPr>
            <p:ph type="body" idx="1"/>
          </p:nvPr>
        </p:nvSpPr>
        <p:spPr>
          <a:xfrm>
            <a:off x="900113" y="1560513"/>
            <a:ext cx="7162800" cy="1981200"/>
          </a:xfrm>
        </p:spPr>
        <p:txBody>
          <a:bodyPr/>
          <a:lstStyle/>
          <a:p>
            <a:r>
              <a:rPr lang="en-US" altLang="ja-JP" dirty="0">
                <a:ea typeface="ＭＳ Ｐゴシック" charset="-128"/>
              </a:rPr>
              <a:t>Example of direct and indirect input variables for a functionality to be tested</a:t>
            </a:r>
          </a:p>
          <a:p>
            <a:r>
              <a:rPr lang="en-US" altLang="ja-JP" dirty="0">
                <a:ea typeface="ＭＳ Ｐゴシック" charset="-128"/>
              </a:rPr>
              <a:t>Telephone dialing system</a:t>
            </a:r>
          </a:p>
        </p:txBody>
      </p:sp>
      <p:graphicFrame>
        <p:nvGraphicFramePr>
          <p:cNvPr id="2222084" name="Object 4"/>
          <p:cNvGraphicFramePr>
            <a:graphicFrameLocks noChangeAspect="1"/>
          </p:cNvGraphicFramePr>
          <p:nvPr/>
        </p:nvGraphicFramePr>
        <p:xfrm>
          <a:off x="1428728" y="3357562"/>
          <a:ext cx="6096000" cy="2093913"/>
        </p:xfrm>
        <a:graphic>
          <a:graphicData uri="http://schemas.openxmlformats.org/presentationml/2006/ole">
            <mc:AlternateContent xmlns:mc="http://schemas.openxmlformats.org/markup-compatibility/2006">
              <mc:Choice xmlns:v="urn:schemas-microsoft-com:vml" Requires="v">
                <p:oleObj spid="_x0000_s1074" name="Photo Editor Photo" r:id="rId4" imgW="20771429" imgH="7133333" progId="">
                  <p:embed/>
                </p:oleObj>
              </mc:Choice>
              <mc:Fallback>
                <p:oleObj name="Photo Editor Photo" r:id="rId4" imgW="20771429" imgH="7133333" progId="">
                  <p:embed/>
                  <p:pic>
                    <p:nvPicPr>
                      <p:cNvPr id="0" name=""/>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28728" y="3357562"/>
                        <a:ext cx="6096000" cy="209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22085" name="Text Box 5"/>
          <p:cNvSpPr txBox="1">
            <a:spLocks noChangeArrowheads="1"/>
          </p:cNvSpPr>
          <p:nvPr/>
        </p:nvSpPr>
        <p:spPr bwMode="auto">
          <a:xfrm>
            <a:off x="6804025" y="6092825"/>
            <a:ext cx="1957388" cy="274638"/>
          </a:xfrm>
          <a:prstGeom prst="rect">
            <a:avLst/>
          </a:prstGeom>
          <a:noFill/>
          <a:ln w="9525">
            <a:noFill/>
            <a:miter lim="800000"/>
            <a:headEnd/>
            <a:tailEnd/>
          </a:ln>
          <a:effectLst/>
        </p:spPr>
        <p:txBody>
          <a:bodyPr wrap="none">
            <a:spAutoFit/>
          </a:bodyPr>
          <a:lstStyle/>
          <a:p>
            <a:r>
              <a:rPr lang="en-CA" sz="1200" i="1">
                <a:solidFill>
                  <a:srgbClr val="800000"/>
                </a:solidFill>
                <a:latin typeface="Times New Roman" pitchFamily="18" charset="0"/>
              </a:rPr>
              <a:t>Example from Musa’s Book</a:t>
            </a:r>
          </a:p>
        </p:txBody>
      </p:sp>
    </p:spTree>
    <p:extLst>
      <p:ext uri="{BB962C8B-B14F-4D97-AF65-F5344CB8AC3E}">
        <p14:creationId xmlns:p14="http://schemas.microsoft.com/office/powerpoint/2010/main" val="2413396915"/>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ja-JP" altLang="en-US"/>
              <a:t>far@ucalgary.ca</a:t>
            </a:r>
            <a:endParaRPr lang="en-US" altLang="ja-JP"/>
          </a:p>
        </p:txBody>
      </p:sp>
      <p:sp>
        <p:nvSpPr>
          <p:cNvPr id="8" name="Slide Number Placeholder 5"/>
          <p:cNvSpPr>
            <a:spLocks noGrp="1"/>
          </p:cNvSpPr>
          <p:nvPr>
            <p:ph type="sldNum" sz="quarter" idx="12"/>
          </p:nvPr>
        </p:nvSpPr>
        <p:spPr/>
        <p:txBody>
          <a:bodyPr/>
          <a:lstStyle/>
          <a:p>
            <a:fld id="{74FAC133-AE91-4E22-BFC9-6E06D04C74C2}" type="slidenum">
              <a:rPr lang="ja-JP" altLang="en-US"/>
              <a:pPr/>
              <a:t>12</a:t>
            </a:fld>
            <a:endParaRPr lang="en-US" altLang="ja-JP"/>
          </a:p>
        </p:txBody>
      </p:sp>
      <p:sp>
        <p:nvSpPr>
          <p:cNvPr id="2228226" name="Rectangle 2"/>
          <p:cNvSpPr>
            <a:spLocks noGrp="1" noChangeArrowheads="1"/>
          </p:cNvSpPr>
          <p:nvPr>
            <p:ph type="title"/>
          </p:nvPr>
        </p:nvSpPr>
        <p:spPr/>
        <p:txBody>
          <a:bodyPr/>
          <a:lstStyle/>
          <a:p>
            <a:r>
              <a:rPr lang="en-US" altLang="ja-JP">
                <a:ea typeface="ＭＳ Ｐゴシック" charset="-128"/>
              </a:rPr>
              <a:t>Example</a:t>
            </a:r>
          </a:p>
        </p:txBody>
      </p:sp>
      <p:sp>
        <p:nvSpPr>
          <p:cNvPr id="2228227" name="Rectangle 3"/>
          <p:cNvSpPr>
            <a:spLocks noGrp="1" noChangeArrowheads="1"/>
          </p:cNvSpPr>
          <p:nvPr>
            <p:ph type="body" idx="1"/>
          </p:nvPr>
        </p:nvSpPr>
        <p:spPr>
          <a:xfrm>
            <a:off x="900113" y="1560513"/>
            <a:ext cx="4392612" cy="4495800"/>
          </a:xfrm>
        </p:spPr>
        <p:txBody>
          <a:bodyPr/>
          <a:lstStyle/>
          <a:p>
            <a:r>
              <a:rPr lang="en-US" altLang="ja-JP" sz="2800" dirty="0">
                <a:ea typeface="ＭＳ Ｐゴシック" charset="-128"/>
              </a:rPr>
              <a:t>Test case is specified with its direct input variables and expected outcome</a:t>
            </a:r>
          </a:p>
          <a:p>
            <a:r>
              <a:rPr lang="en-US" altLang="ja-JP" sz="2800" dirty="0">
                <a:ea typeface="ＭＳ Ｐゴシック" charset="-128"/>
              </a:rPr>
              <a:t>In theory, it is possible (but may not be practical) to record all the input variables needed to initiate the runs that make up the whole execution space of the software</a:t>
            </a:r>
          </a:p>
        </p:txBody>
      </p:sp>
      <p:sp>
        <p:nvSpPr>
          <p:cNvPr id="2228229" name="Text Box 5"/>
          <p:cNvSpPr txBox="1">
            <a:spLocks noChangeArrowheads="1"/>
          </p:cNvSpPr>
          <p:nvPr/>
        </p:nvSpPr>
        <p:spPr bwMode="auto">
          <a:xfrm>
            <a:off x="6804025" y="6092825"/>
            <a:ext cx="1957388" cy="274638"/>
          </a:xfrm>
          <a:prstGeom prst="rect">
            <a:avLst/>
          </a:prstGeom>
          <a:noFill/>
          <a:ln w="9525">
            <a:noFill/>
            <a:miter lim="800000"/>
            <a:headEnd/>
            <a:tailEnd/>
          </a:ln>
          <a:effectLst/>
        </p:spPr>
        <p:txBody>
          <a:bodyPr wrap="none">
            <a:spAutoFit/>
          </a:bodyPr>
          <a:lstStyle/>
          <a:p>
            <a:r>
              <a:rPr lang="en-CA" sz="1200" i="1">
                <a:solidFill>
                  <a:srgbClr val="800000"/>
                </a:solidFill>
                <a:latin typeface="Times New Roman" pitchFamily="18" charset="0"/>
              </a:rPr>
              <a:t>Example from Musa’s Book</a:t>
            </a:r>
          </a:p>
        </p:txBody>
      </p:sp>
      <p:grpSp>
        <p:nvGrpSpPr>
          <p:cNvPr id="3" name="Group 2"/>
          <p:cNvGrpSpPr/>
          <p:nvPr/>
        </p:nvGrpSpPr>
        <p:grpSpPr>
          <a:xfrm>
            <a:off x="5364163" y="1773238"/>
            <a:ext cx="3048000" cy="2631936"/>
            <a:chOff x="5364163" y="1773238"/>
            <a:chExt cx="3048000" cy="2631936"/>
          </a:xfrm>
        </p:grpSpPr>
        <p:graphicFrame>
          <p:nvGraphicFramePr>
            <p:cNvPr id="2228228" name="Object 4"/>
            <p:cNvGraphicFramePr>
              <a:graphicFrameLocks noChangeAspect="1"/>
            </p:cNvGraphicFramePr>
            <p:nvPr>
              <p:extLst>
                <p:ext uri="{D42A27DB-BD31-4B8C-83A1-F6EECF244321}">
                  <p14:modId xmlns:p14="http://schemas.microsoft.com/office/powerpoint/2010/main" val="3231642133"/>
                </p:ext>
              </p:extLst>
            </p:nvPr>
          </p:nvGraphicFramePr>
          <p:xfrm>
            <a:off x="5364163" y="1773238"/>
            <a:ext cx="3048000" cy="2327275"/>
          </p:xfrm>
          <a:graphic>
            <a:graphicData uri="http://schemas.openxmlformats.org/presentationml/2006/ole">
              <mc:AlternateContent xmlns:mc="http://schemas.openxmlformats.org/markup-compatibility/2006">
                <mc:Choice xmlns:v="urn:schemas-microsoft-com:vml" Requires="v">
                  <p:oleObj spid="_x0000_s2098" name="Photo Editor Photo" r:id="rId4" imgW="20771429" imgH="7133333" progId="">
                    <p:embed/>
                  </p:oleObj>
                </mc:Choice>
                <mc:Fallback>
                  <p:oleObj name="Photo Editor Photo" r:id="rId4" imgW="20771429" imgH="713333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55000"/>
                        <a:stretch>
                          <a:fillRect/>
                        </a:stretch>
                      </p:blipFill>
                      <p:spPr bwMode="auto">
                        <a:xfrm>
                          <a:off x="5364163" y="1773238"/>
                          <a:ext cx="3048000"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5508104" y="4005064"/>
              <a:ext cx="2787943" cy="400110"/>
            </a:xfrm>
            <a:prstGeom prst="rect">
              <a:avLst/>
            </a:prstGeom>
            <a:noFill/>
          </p:spPr>
          <p:txBody>
            <a:bodyPr wrap="none" rtlCol="0">
              <a:spAutoFit/>
            </a:bodyPr>
            <a:lstStyle/>
            <a:p>
              <a:r>
                <a:rPr lang="en-US" sz="2000" b="0" dirty="0">
                  <a:latin typeface="+mn-lt"/>
                </a:rPr>
                <a:t>Expected outcome:   pass</a:t>
              </a:r>
              <a:endParaRPr lang="en-CA" sz="2000" b="0" dirty="0">
                <a:latin typeface="+mn-lt"/>
              </a:endParaRPr>
            </a:p>
          </p:txBody>
        </p:sp>
      </p:grpSp>
    </p:spTree>
    <p:extLst>
      <p:ext uri="{BB962C8B-B14F-4D97-AF65-F5344CB8AC3E}">
        <p14:creationId xmlns:p14="http://schemas.microsoft.com/office/powerpoint/2010/main" val="152145601"/>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Brain Storming</a:t>
            </a:r>
            <a:endParaRPr lang="en-CA" dirty="0"/>
          </a:p>
        </p:txBody>
      </p:sp>
      <p:sp>
        <p:nvSpPr>
          <p:cNvPr id="3" name="Content Placeholder 2"/>
          <p:cNvSpPr>
            <a:spLocks noGrp="1"/>
          </p:cNvSpPr>
          <p:nvPr>
            <p:ph idx="1"/>
          </p:nvPr>
        </p:nvSpPr>
        <p:spPr/>
        <p:txBody>
          <a:bodyPr/>
          <a:lstStyle/>
          <a:p>
            <a:r>
              <a:rPr lang="en-CA" dirty="0"/>
              <a:t>How will you test the Notepad or Word?</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13</a:t>
            </a:fld>
            <a:endParaRPr lang="en-US" altLang="ja-JP"/>
          </a:p>
        </p:txBody>
      </p:sp>
      <p:sp>
        <p:nvSpPr>
          <p:cNvPr id="6" name="Rectangle 5"/>
          <p:cNvSpPr/>
          <p:nvPr/>
        </p:nvSpPr>
        <p:spPr>
          <a:xfrm>
            <a:off x="898217" y="2318040"/>
            <a:ext cx="4572000" cy="1877437"/>
          </a:xfrm>
          <a:prstGeom prst="rect">
            <a:avLst/>
          </a:prstGeom>
        </p:spPr>
        <p:txBody>
          <a:bodyPr>
            <a:spAutoFit/>
          </a:bodyPr>
          <a:lstStyle/>
          <a:p>
            <a:r>
              <a:rPr lang="en-CA" b="0" dirty="0">
                <a:latin typeface="Calibri" panose="020F0502020204030204" pitchFamily="34" charset="0"/>
              </a:rPr>
              <a:t>Planning:</a:t>
            </a:r>
          </a:p>
          <a:p>
            <a:r>
              <a:rPr lang="en-CA" sz="2000" b="0" dirty="0">
                <a:latin typeface="ArialMT"/>
              </a:rPr>
              <a:t>– </a:t>
            </a:r>
            <a:r>
              <a:rPr lang="en-CA" sz="2000" b="0" dirty="0">
                <a:latin typeface="Calibri" panose="020F0502020204030204" pitchFamily="34" charset="0"/>
              </a:rPr>
              <a:t>similarities – differences</a:t>
            </a:r>
          </a:p>
          <a:p>
            <a:r>
              <a:rPr lang="en-CA" b="0" dirty="0">
                <a:latin typeface="ArialMT"/>
              </a:rPr>
              <a:t>• </a:t>
            </a:r>
            <a:r>
              <a:rPr lang="en-CA" b="0" dirty="0">
                <a:latin typeface="Calibri" panose="020F0502020204030204" pitchFamily="34" charset="0"/>
              </a:rPr>
              <a:t>Oracles</a:t>
            </a:r>
          </a:p>
          <a:p>
            <a:r>
              <a:rPr lang="en-CA" b="0" dirty="0">
                <a:latin typeface="ArialMT"/>
              </a:rPr>
              <a:t>• </a:t>
            </a:r>
            <a:r>
              <a:rPr lang="en-CA" b="0" dirty="0">
                <a:latin typeface="Calibri" panose="020F0502020204030204" pitchFamily="34" charset="0"/>
              </a:rPr>
              <a:t>Level of testing</a:t>
            </a:r>
          </a:p>
          <a:p>
            <a:r>
              <a:rPr lang="en-CA" b="0" dirty="0">
                <a:latin typeface="ArialMT"/>
              </a:rPr>
              <a:t>• </a:t>
            </a:r>
            <a:r>
              <a:rPr lang="en-CA" b="0" dirty="0">
                <a:latin typeface="Calibri" panose="020F0502020204030204" pitchFamily="34" charset="0"/>
              </a:rPr>
              <a:t>Test case and test suite</a:t>
            </a:r>
            <a:endParaRPr lang="en-CA" dirty="0"/>
          </a:p>
        </p:txBody>
      </p:sp>
      <p:pic>
        <p:nvPicPr>
          <p:cNvPr id="7" name="Picture 6"/>
          <p:cNvPicPr>
            <a:picLocks noChangeAspect="1"/>
          </p:cNvPicPr>
          <p:nvPr/>
        </p:nvPicPr>
        <p:blipFill>
          <a:blip r:embed="rId2"/>
          <a:stretch>
            <a:fillRect/>
          </a:stretch>
        </p:blipFill>
        <p:spPr>
          <a:xfrm>
            <a:off x="6029347" y="2204864"/>
            <a:ext cx="2331000" cy="1710720"/>
          </a:xfrm>
          <a:prstGeom prst="rect">
            <a:avLst/>
          </a:prstGeom>
        </p:spPr>
      </p:pic>
      <p:pic>
        <p:nvPicPr>
          <p:cNvPr id="8" name="Picture 7"/>
          <p:cNvPicPr>
            <a:picLocks noChangeAspect="1"/>
          </p:cNvPicPr>
          <p:nvPr/>
        </p:nvPicPr>
        <p:blipFill>
          <a:blip r:embed="rId3"/>
          <a:stretch>
            <a:fillRect/>
          </a:stretch>
        </p:blipFill>
        <p:spPr>
          <a:xfrm>
            <a:off x="5587045" y="4061345"/>
            <a:ext cx="3069150" cy="2031480"/>
          </a:xfrm>
          <a:prstGeom prst="rect">
            <a:avLst/>
          </a:prstGeom>
        </p:spPr>
      </p:pic>
      <p:pic>
        <p:nvPicPr>
          <p:cNvPr id="9" name="Picture 8"/>
          <p:cNvPicPr>
            <a:picLocks noChangeAspect="1"/>
          </p:cNvPicPr>
          <p:nvPr/>
        </p:nvPicPr>
        <p:blipFill>
          <a:blip r:embed="rId4"/>
          <a:stretch>
            <a:fillRect/>
          </a:stretch>
        </p:blipFill>
        <p:spPr>
          <a:xfrm>
            <a:off x="2627784" y="4343190"/>
            <a:ext cx="2462781" cy="1906798"/>
          </a:xfrm>
          <a:prstGeom prst="rect">
            <a:avLst/>
          </a:prstGeom>
        </p:spPr>
      </p:pic>
    </p:spTree>
    <p:extLst>
      <p:ext uri="{BB962C8B-B14F-4D97-AF65-F5344CB8AC3E}">
        <p14:creationId xmlns:p14="http://schemas.microsoft.com/office/powerpoint/2010/main" val="1963577150"/>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Test Case &amp; Test Suite</a:t>
            </a:r>
            <a:endParaRPr lang="en-CA" dirty="0"/>
          </a:p>
        </p:txBody>
      </p:sp>
      <p:sp>
        <p:nvSpPr>
          <p:cNvPr id="3" name="Content Placeholder 2"/>
          <p:cNvSpPr>
            <a:spLocks noGrp="1"/>
          </p:cNvSpPr>
          <p:nvPr>
            <p:ph idx="1"/>
          </p:nvPr>
        </p:nvSpPr>
        <p:spPr/>
        <p:txBody>
          <a:bodyPr/>
          <a:lstStyle/>
          <a:p>
            <a:r>
              <a:rPr lang="en-CA" dirty="0"/>
              <a:t>The definitions hold for test cases in any level, unit, integration or system testing</a:t>
            </a:r>
          </a:p>
          <a:p>
            <a:r>
              <a:rPr lang="en-CA" dirty="0"/>
              <a:t>Example, for Microsoft Word:</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14</a:t>
            </a:fld>
            <a:endParaRPr lang="en-US" altLang="ja-JP"/>
          </a:p>
        </p:txBody>
      </p:sp>
      <p:pic>
        <p:nvPicPr>
          <p:cNvPr id="6" name="Picture 5"/>
          <p:cNvPicPr>
            <a:picLocks noChangeAspect="1"/>
          </p:cNvPicPr>
          <p:nvPr/>
        </p:nvPicPr>
        <p:blipFill>
          <a:blip r:embed="rId2"/>
          <a:stretch>
            <a:fillRect/>
          </a:stretch>
        </p:blipFill>
        <p:spPr>
          <a:xfrm>
            <a:off x="1678509" y="3276438"/>
            <a:ext cx="6444208" cy="3008719"/>
          </a:xfrm>
          <a:prstGeom prst="rect">
            <a:avLst/>
          </a:prstGeom>
        </p:spPr>
      </p:pic>
    </p:spTree>
    <p:extLst>
      <p:ext uri="{BB962C8B-B14F-4D97-AF65-F5344CB8AC3E}">
        <p14:creationId xmlns:p14="http://schemas.microsoft.com/office/powerpoint/2010/main" val="35967109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Test Case Design</a:t>
            </a:r>
            <a:endParaRPr lang="en-CA" dirty="0"/>
          </a:p>
        </p:txBody>
      </p:sp>
      <p:sp>
        <p:nvSpPr>
          <p:cNvPr id="3" name="Content Placeholder 2"/>
          <p:cNvSpPr>
            <a:spLocks noGrp="1"/>
          </p:cNvSpPr>
          <p:nvPr>
            <p:ph idx="1"/>
          </p:nvPr>
        </p:nvSpPr>
        <p:spPr/>
        <p:txBody>
          <a:bodyPr/>
          <a:lstStyle/>
          <a:p>
            <a:r>
              <a:rPr lang="en-CA" dirty="0"/>
              <a:t>The art and science of deriving efficient but effective number of test cases is called “test case design”</a:t>
            </a:r>
          </a:p>
          <a:p>
            <a:r>
              <a:rPr lang="en-CA" dirty="0"/>
              <a:t>“Less is more!” </a:t>
            </a:r>
          </a:p>
          <a:p>
            <a:pPr lvl="1"/>
            <a:r>
              <a:rPr lang="en-CA" dirty="0"/>
              <a:t>Less test cases, but maximizing the chance of covering faults</a:t>
            </a:r>
          </a:p>
          <a:p>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15</a:t>
            </a:fld>
            <a:endParaRPr lang="en-US" altLang="ja-JP"/>
          </a:p>
        </p:txBody>
      </p:sp>
    </p:spTree>
    <p:extLst>
      <p:ext uri="{BB962C8B-B14F-4D97-AF65-F5344CB8AC3E}">
        <p14:creationId xmlns:p14="http://schemas.microsoft.com/office/powerpoint/2010/main" val="4015645983"/>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Testing Process Overview</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16</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755576" y="1916832"/>
            <a:ext cx="7410481" cy="4103985"/>
          </a:xfrm>
          <a:prstGeom prst="rect">
            <a:avLst/>
          </a:prstGeom>
        </p:spPr>
      </p:pic>
      <p:pic>
        <p:nvPicPr>
          <p:cNvPr id="7" name="Picture 6">
            <a:extLst>
              <a:ext uri="{FF2B5EF4-FFF2-40B4-BE49-F238E27FC236}">
                <a16:creationId xmlns:a16="http://schemas.microsoft.com/office/drawing/2014/main" id="{1D71CFE9-8A64-49B6-92FA-19F73AC42F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940" r="22281"/>
          <a:stretch/>
        </p:blipFill>
        <p:spPr>
          <a:xfrm>
            <a:off x="1907704" y="3968824"/>
            <a:ext cx="1225330" cy="1033661"/>
          </a:xfrm>
          <a:prstGeom prst="rect">
            <a:avLst/>
          </a:prstGeom>
        </p:spPr>
      </p:pic>
    </p:spTree>
    <p:extLst>
      <p:ext uri="{BB962C8B-B14F-4D97-AF65-F5344CB8AC3E}">
        <p14:creationId xmlns:p14="http://schemas.microsoft.com/office/powerpoint/2010/main" val="1215949648"/>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Types of Test Activities</a:t>
            </a:r>
            <a:endParaRPr lang="en-CA" dirty="0"/>
          </a:p>
        </p:txBody>
      </p:sp>
      <p:sp>
        <p:nvSpPr>
          <p:cNvPr id="3" name="Content Placeholder 2"/>
          <p:cNvSpPr>
            <a:spLocks noGrp="1"/>
          </p:cNvSpPr>
          <p:nvPr>
            <p:ph idx="1"/>
          </p:nvPr>
        </p:nvSpPr>
        <p:spPr/>
        <p:txBody>
          <a:bodyPr/>
          <a:lstStyle/>
          <a:p>
            <a:r>
              <a:rPr lang="en-CA" sz="2400" dirty="0"/>
              <a:t>Test-case Design: Exploratory (human-based)</a:t>
            </a:r>
          </a:p>
          <a:p>
            <a:pPr lvl="1"/>
            <a:r>
              <a:rPr lang="en-CA" sz="2000" dirty="0"/>
              <a:t>Design test values based on domain knowledge of the program and human knowledge of testing, exploratory testing</a:t>
            </a:r>
          </a:p>
          <a:p>
            <a:r>
              <a:rPr lang="en-CA" sz="2400" dirty="0"/>
              <a:t>Test-case Design: Criteria-based</a:t>
            </a:r>
          </a:p>
          <a:p>
            <a:pPr lvl="1"/>
            <a:r>
              <a:rPr lang="en-CA" sz="2000" dirty="0"/>
              <a:t>Design test values to satisfy coverage criteria or other engineering goal</a:t>
            </a:r>
          </a:p>
          <a:p>
            <a:r>
              <a:rPr lang="en-CA" sz="2400" dirty="0"/>
              <a:t>Test Automation</a:t>
            </a:r>
          </a:p>
          <a:p>
            <a:pPr lvl="1"/>
            <a:r>
              <a:rPr lang="en-CA" sz="2000" dirty="0"/>
              <a:t>Embed test values into executable scripts</a:t>
            </a:r>
          </a:p>
          <a:p>
            <a:r>
              <a:rPr lang="en-CA" sz="2400" dirty="0"/>
              <a:t>Test Execution</a:t>
            </a:r>
          </a:p>
          <a:p>
            <a:pPr lvl="1"/>
            <a:r>
              <a:rPr lang="en-CA" sz="2000" dirty="0"/>
              <a:t>Run tests on the software and record the results</a:t>
            </a:r>
          </a:p>
          <a:p>
            <a:r>
              <a:rPr lang="en-CA" sz="2400" dirty="0"/>
              <a:t>Test Evaluation</a:t>
            </a:r>
          </a:p>
          <a:p>
            <a:pPr lvl="1"/>
            <a:r>
              <a:rPr lang="en-CA" sz="2000" dirty="0"/>
              <a:t>Evaluate results of testing, report to developers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17</a:t>
            </a:fld>
            <a:endParaRPr lang="en-US" altLang="ja-JP"/>
          </a:p>
        </p:txBody>
      </p:sp>
      <p:pic>
        <p:nvPicPr>
          <p:cNvPr id="6" name="Picture 5"/>
          <p:cNvPicPr>
            <a:picLocks noChangeAspect="1"/>
          </p:cNvPicPr>
          <p:nvPr/>
        </p:nvPicPr>
        <p:blipFill>
          <a:blip r:embed="rId2"/>
          <a:stretch>
            <a:fillRect/>
          </a:stretch>
        </p:blipFill>
        <p:spPr>
          <a:xfrm>
            <a:off x="6935531" y="3555525"/>
            <a:ext cx="1729683" cy="27090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4703226"/>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Types of Test Activities</a:t>
            </a:r>
            <a:endParaRPr lang="en-CA" dirty="0"/>
          </a:p>
        </p:txBody>
      </p:sp>
      <p:sp>
        <p:nvSpPr>
          <p:cNvPr id="3" name="Content Placeholder 2"/>
          <p:cNvSpPr>
            <a:spLocks noGrp="1"/>
          </p:cNvSpPr>
          <p:nvPr>
            <p:ph idx="1"/>
          </p:nvPr>
        </p:nvSpPr>
        <p:spPr/>
        <p:txBody>
          <a:bodyPr/>
          <a:lstStyle/>
          <a:p>
            <a:r>
              <a:rPr lang="en-CA" dirty="0"/>
              <a:t>Background Knowledge Needed</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18</a:t>
            </a:fld>
            <a:endParaRPr lang="en-US" altLang="ja-JP"/>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475655" y="2132856"/>
            <a:ext cx="6384263" cy="3959969"/>
          </a:xfrm>
          <a:prstGeom prst="rect">
            <a:avLst/>
          </a:prstGeom>
        </p:spPr>
      </p:pic>
      <p:grpSp>
        <p:nvGrpSpPr>
          <p:cNvPr id="9" name="Group 8">
            <a:extLst>
              <a:ext uri="{FF2B5EF4-FFF2-40B4-BE49-F238E27FC236}">
                <a16:creationId xmlns:a16="http://schemas.microsoft.com/office/drawing/2014/main" id="{6E870F4A-7AA2-4911-85A5-350F08158286}"/>
              </a:ext>
            </a:extLst>
          </p:cNvPr>
          <p:cNvGrpSpPr/>
          <p:nvPr/>
        </p:nvGrpSpPr>
        <p:grpSpPr>
          <a:xfrm>
            <a:off x="1535437" y="3068960"/>
            <a:ext cx="6276923" cy="2228527"/>
            <a:chOff x="1535437" y="3068960"/>
            <a:chExt cx="6276923" cy="2228527"/>
          </a:xfrm>
        </p:grpSpPr>
        <p:sp>
          <p:nvSpPr>
            <p:cNvPr id="7" name="Rectangle 6">
              <a:extLst>
                <a:ext uri="{FF2B5EF4-FFF2-40B4-BE49-F238E27FC236}">
                  <a16:creationId xmlns:a16="http://schemas.microsoft.com/office/drawing/2014/main" id="{A00ECE3B-D72B-41A4-8A16-BE4EB7AD29F7}"/>
                </a:ext>
              </a:extLst>
            </p:cNvPr>
            <p:cNvSpPr/>
            <p:nvPr/>
          </p:nvSpPr>
          <p:spPr bwMode="auto">
            <a:xfrm>
              <a:off x="1547663" y="3068960"/>
              <a:ext cx="6264697" cy="576064"/>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sp>
          <p:nvSpPr>
            <p:cNvPr id="8" name="Rectangle 7">
              <a:extLst>
                <a:ext uri="{FF2B5EF4-FFF2-40B4-BE49-F238E27FC236}">
                  <a16:creationId xmlns:a16="http://schemas.microsoft.com/office/drawing/2014/main" id="{6877CCBD-BEF7-440C-A230-0A361C967E7E}"/>
                </a:ext>
              </a:extLst>
            </p:cNvPr>
            <p:cNvSpPr/>
            <p:nvPr/>
          </p:nvSpPr>
          <p:spPr bwMode="auto">
            <a:xfrm>
              <a:off x="1535437" y="4217367"/>
              <a:ext cx="6264697" cy="108012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grpSp>
    </p:spTree>
    <p:extLst>
      <p:ext uri="{BB962C8B-B14F-4D97-AF65-F5344CB8AC3E}">
        <p14:creationId xmlns:p14="http://schemas.microsoft.com/office/powerpoint/2010/main" val="150961697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 Design</a:t>
            </a:r>
            <a:endParaRPr lang="en-CA" dirty="0"/>
          </a:p>
        </p:txBody>
      </p:sp>
      <p:sp>
        <p:nvSpPr>
          <p:cNvPr id="3" name="Content Placeholder 2"/>
          <p:cNvSpPr>
            <a:spLocks noGrp="1"/>
          </p:cNvSpPr>
          <p:nvPr>
            <p:ph idx="1"/>
          </p:nvPr>
        </p:nvSpPr>
        <p:spPr/>
        <p:txBody>
          <a:bodyPr/>
          <a:lstStyle/>
          <a:p>
            <a:r>
              <a:rPr lang="en-CA" dirty="0"/>
              <a:t>Human-based</a:t>
            </a:r>
          </a:p>
          <a:p>
            <a:pPr lvl="1"/>
            <a:r>
              <a:rPr lang="en-CA" dirty="0"/>
              <a:t>Ad-hoc</a:t>
            </a:r>
          </a:p>
          <a:p>
            <a:pPr lvl="1"/>
            <a:r>
              <a:rPr lang="en-CA" dirty="0"/>
              <a:t>Exploratory</a:t>
            </a:r>
          </a:p>
          <a:p>
            <a:pPr lvl="1"/>
            <a:r>
              <a:rPr lang="en-CA" dirty="0"/>
              <a:t>Scripted</a:t>
            </a:r>
          </a:p>
          <a:p>
            <a:endParaRPr lang="en-CA" dirty="0"/>
          </a:p>
          <a:p>
            <a:r>
              <a:rPr lang="en-CA" dirty="0"/>
              <a:t>Criteria-based </a:t>
            </a:r>
            <a:r>
              <a:rPr lang="en-CA" dirty="0">
                <a:solidFill>
                  <a:srgbClr val="FF0000"/>
                </a:solidFill>
              </a:rPr>
              <a:t>(later)</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19</a:t>
            </a:fld>
            <a:endParaRPr lang="en-US" altLang="ja-JP"/>
          </a:p>
        </p:txBody>
      </p:sp>
    </p:spTree>
    <p:extLst>
      <p:ext uri="{BB962C8B-B14F-4D97-AF65-F5344CB8AC3E}">
        <p14:creationId xmlns:p14="http://schemas.microsoft.com/office/powerpoint/2010/main" val="1545986857"/>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endParaRPr lang="en-CA" dirty="0"/>
          </a:p>
        </p:txBody>
      </p:sp>
      <p:sp>
        <p:nvSpPr>
          <p:cNvPr id="3" name="Content Placeholder 2"/>
          <p:cNvSpPr>
            <a:spLocks noGrp="1"/>
          </p:cNvSpPr>
          <p:nvPr>
            <p:ph idx="1"/>
          </p:nvPr>
        </p:nvSpPr>
        <p:spPr/>
        <p:txBody>
          <a:bodyPr/>
          <a:lstStyle/>
          <a:p>
            <a:r>
              <a:rPr lang="en-CA" dirty="0"/>
              <a:t>Introduction to testing</a:t>
            </a:r>
          </a:p>
          <a:p>
            <a:pPr lvl="1"/>
            <a:r>
              <a:rPr lang="en-CA" dirty="0"/>
              <a:t>What is software testing?</a:t>
            </a:r>
          </a:p>
          <a:p>
            <a:pPr lvl="1"/>
            <a:r>
              <a:rPr lang="en-CA" dirty="0"/>
              <a:t>Manual (human-based) software testing</a:t>
            </a:r>
          </a:p>
          <a:p>
            <a:pPr lvl="2"/>
            <a:r>
              <a:rPr lang="en-CA" dirty="0"/>
              <a:t>Ad-hoc, exploratory, scripted testing</a:t>
            </a:r>
          </a:p>
          <a:p>
            <a:pPr lvl="1"/>
            <a:r>
              <a:rPr lang="en-CA" dirty="0"/>
              <a:t>Bug report</a:t>
            </a:r>
          </a:p>
          <a:p>
            <a:pPr lvl="1"/>
            <a:r>
              <a:rPr lang="en-CA" dirty="0"/>
              <a:t>Manual regression testing</a:t>
            </a:r>
          </a:p>
          <a:p>
            <a:r>
              <a:rPr lang="en-CA" dirty="0"/>
              <a:t>Assignment 1</a:t>
            </a:r>
          </a:p>
          <a:p>
            <a:r>
              <a:rPr lang="en-US" dirty="0"/>
              <a:t>Software testing life-cycle</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a:t>
            </a:fld>
            <a:endParaRPr lang="en-US" altLang="ja-JP"/>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09132" y="4797151"/>
            <a:ext cx="3077668" cy="1317931"/>
          </a:xfrm>
          <a:prstGeom prst="rect">
            <a:avLst/>
          </a:prstGeom>
          <a:noFill/>
          <a:ln w="9525">
            <a:noFill/>
            <a:miter lim="800000"/>
            <a:headEnd/>
            <a:tailEnd/>
          </a:ln>
        </p:spPr>
      </p:pic>
    </p:spTree>
    <p:extLst>
      <p:ext uri="{BB962C8B-B14F-4D97-AF65-F5344CB8AC3E}">
        <p14:creationId xmlns:p14="http://schemas.microsoft.com/office/powerpoint/2010/main" val="8524035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Approaches</a:t>
            </a:r>
          </a:p>
        </p:txBody>
      </p:sp>
      <p:sp>
        <p:nvSpPr>
          <p:cNvPr id="3" name="Content Placeholder 2"/>
          <p:cNvSpPr>
            <a:spLocks noGrp="1"/>
          </p:cNvSpPr>
          <p:nvPr>
            <p:ph idx="1"/>
          </p:nvPr>
        </p:nvSpPr>
        <p:spPr>
          <a:xfrm>
            <a:off x="683568" y="1628800"/>
            <a:ext cx="8136904" cy="4723144"/>
          </a:xfrm>
        </p:spPr>
        <p:txBody>
          <a:bodyPr/>
          <a:lstStyle/>
          <a:p>
            <a:r>
              <a:rPr lang="en-US" sz="2800" b="1" dirty="0"/>
              <a:t>Exploratory testing</a:t>
            </a:r>
          </a:p>
          <a:p>
            <a:pPr lvl="1" algn="just"/>
            <a:r>
              <a:rPr lang="en-US" sz="2400" dirty="0"/>
              <a:t>In exploratory testing, </a:t>
            </a:r>
            <a:r>
              <a:rPr lang="en-US" sz="2400" b="1" dirty="0"/>
              <a:t>tests are designed and executed at the same time</a:t>
            </a:r>
            <a:endParaRPr lang="en-US" sz="2400" dirty="0"/>
          </a:p>
          <a:p>
            <a:pPr lvl="1" algn="just"/>
            <a:r>
              <a:rPr lang="en-US" sz="2400" dirty="0"/>
              <a:t>Unscripted </a:t>
            </a:r>
            <a:r>
              <a:rPr lang="en-US" sz="2400" u="sng" dirty="0"/>
              <a:t>doesn’t mean unprepared</a:t>
            </a:r>
            <a:r>
              <a:rPr lang="en-US" sz="2400" dirty="0"/>
              <a:t> </a:t>
            </a:r>
          </a:p>
          <a:p>
            <a:pPr lvl="1" algn="just"/>
            <a:r>
              <a:rPr lang="en-US" sz="2400" dirty="0"/>
              <a:t>It’s about enabling choice not constraining it </a:t>
            </a:r>
          </a:p>
          <a:p>
            <a:pPr algn="just"/>
            <a:r>
              <a:rPr lang="en-US" sz="2800" b="1" dirty="0"/>
              <a:t>Scripted testing</a:t>
            </a:r>
          </a:p>
          <a:p>
            <a:pPr lvl="1" algn="just"/>
            <a:r>
              <a:rPr lang="en-US" sz="2400" dirty="0"/>
              <a:t>In scripted testing, tests are first designed and recorded Then they may be executed at some later time or by same or a different tester</a:t>
            </a:r>
          </a:p>
          <a:p>
            <a:pPr lvl="1" algn="just"/>
            <a:r>
              <a:rPr lang="en-US" sz="2400" dirty="0"/>
              <a:t>With a script, you miss the same things every time!</a:t>
            </a:r>
          </a:p>
        </p:txBody>
      </p:sp>
      <p:sp>
        <p:nvSpPr>
          <p:cNvPr id="4" name="Slide Number Placeholder 4">
            <a:extLst>
              <a:ext uri="{FF2B5EF4-FFF2-40B4-BE49-F238E27FC236}">
                <a16:creationId xmlns:a16="http://schemas.microsoft.com/office/drawing/2014/main" id="{31213D08-841A-48FF-94A1-084A6E037F76}"/>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20</a:t>
            </a:fld>
            <a:endParaRPr lang="en-US" altLang="ja-JP"/>
          </a:p>
        </p:txBody>
      </p:sp>
    </p:spTree>
    <p:extLst>
      <p:ext uri="{BB962C8B-B14F-4D97-AF65-F5344CB8AC3E}">
        <p14:creationId xmlns:p14="http://schemas.microsoft.com/office/powerpoint/2010/main" val="598685977"/>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Scripted vs. Exploratory</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9321" y="1684108"/>
            <a:ext cx="4879297" cy="1430338"/>
          </a:xfr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565" y="3068960"/>
            <a:ext cx="2890163" cy="2501384"/>
          </a:xfrm>
          <a:prstGeom prst="rect">
            <a:avLst/>
          </a:prstGeom>
        </p:spPr>
      </p:pic>
      <p:sp>
        <p:nvSpPr>
          <p:cNvPr id="8" name="Rectangle 7"/>
          <p:cNvSpPr/>
          <p:nvPr/>
        </p:nvSpPr>
        <p:spPr>
          <a:xfrm>
            <a:off x="4211960" y="3884855"/>
            <a:ext cx="4725048" cy="1200329"/>
          </a:xfrm>
          <a:prstGeom prst="rect">
            <a:avLst/>
          </a:prstGeom>
        </p:spPr>
        <p:txBody>
          <a:bodyPr wrap="square">
            <a:spAutoFit/>
          </a:bodyPr>
          <a:lstStyle/>
          <a:p>
            <a:pPr algn="just"/>
            <a:r>
              <a:rPr lang="en-US" sz="1800" dirty="0"/>
              <a:t>Most testing techniques (i.e. boundary value analysis, decision tables, etc.) can be used in both scripted and exploratory ways</a:t>
            </a:r>
          </a:p>
        </p:txBody>
      </p:sp>
      <p:sp>
        <p:nvSpPr>
          <p:cNvPr id="6" name="Rectangle 5"/>
          <p:cNvSpPr/>
          <p:nvPr/>
        </p:nvSpPr>
        <p:spPr>
          <a:xfrm>
            <a:off x="4716016" y="3236783"/>
            <a:ext cx="3600400" cy="461665"/>
          </a:xfrm>
          <a:prstGeom prst="rect">
            <a:avLst/>
          </a:prstGeom>
        </p:spPr>
        <p:txBody>
          <a:bodyPr wrap="square">
            <a:spAutoFit/>
          </a:bodyPr>
          <a:lstStyle/>
          <a:p>
            <a:pPr algn="ctr"/>
            <a:r>
              <a:rPr lang="en-US" b="1" i="0" dirty="0">
                <a:solidFill>
                  <a:srgbClr val="003399"/>
                </a:solidFill>
              </a:rPr>
              <a:t>Scripted</a:t>
            </a:r>
            <a:r>
              <a:rPr lang="en-US" b="1" i="0" dirty="0">
                <a:solidFill>
                  <a:srgbClr val="003399"/>
                </a:solidFill>
                <a:effectLst>
                  <a:outerShdw blurRad="38100" dist="38100" dir="2700000" algn="tl">
                    <a:srgbClr val="000000">
                      <a:alpha val="43137"/>
                    </a:srgbClr>
                  </a:outerShdw>
                </a:effectLst>
              </a:rPr>
              <a:t> </a:t>
            </a:r>
            <a:r>
              <a:rPr lang="en-US" b="1" i="0" dirty="0">
                <a:solidFill>
                  <a:srgbClr val="003399"/>
                </a:solidFill>
              </a:rPr>
              <a:t>Testing</a:t>
            </a:r>
          </a:p>
        </p:txBody>
      </p:sp>
      <p:sp>
        <p:nvSpPr>
          <p:cNvPr id="9" name="Rectangle 8"/>
          <p:cNvSpPr/>
          <p:nvPr/>
        </p:nvSpPr>
        <p:spPr>
          <a:xfrm>
            <a:off x="467544" y="5535173"/>
            <a:ext cx="3205589" cy="461665"/>
          </a:xfrm>
          <a:prstGeom prst="rect">
            <a:avLst/>
          </a:prstGeom>
        </p:spPr>
        <p:txBody>
          <a:bodyPr wrap="square">
            <a:spAutoFit/>
          </a:bodyPr>
          <a:lstStyle/>
          <a:p>
            <a:pPr algn="ctr"/>
            <a:r>
              <a:rPr lang="en-US" b="1" i="0" dirty="0">
                <a:solidFill>
                  <a:srgbClr val="003399"/>
                </a:solidFill>
              </a:rPr>
              <a:t>Exploratory Testing</a:t>
            </a:r>
          </a:p>
        </p:txBody>
      </p:sp>
      <p:sp>
        <p:nvSpPr>
          <p:cNvPr id="10" name="Slide Number Placeholder 4">
            <a:extLst>
              <a:ext uri="{FF2B5EF4-FFF2-40B4-BE49-F238E27FC236}">
                <a16:creationId xmlns:a16="http://schemas.microsoft.com/office/drawing/2014/main" id="{FDC17B6A-742F-490B-8699-31C9416766F4}"/>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21</a:t>
            </a:fld>
            <a:endParaRPr lang="en-US" altLang="ja-JP"/>
          </a:p>
        </p:txBody>
      </p:sp>
    </p:spTree>
    <p:extLst>
      <p:ext uri="{BB962C8B-B14F-4D97-AF65-F5344CB8AC3E}">
        <p14:creationId xmlns:p14="http://schemas.microsoft.com/office/powerpoint/2010/main" val="3201067314"/>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Exploratory Approach</a:t>
            </a:r>
            <a:endParaRPr lang="en-CA" dirty="0"/>
          </a:p>
        </p:txBody>
      </p:sp>
      <p:sp>
        <p:nvSpPr>
          <p:cNvPr id="3" name="Content Placeholder 2"/>
          <p:cNvSpPr>
            <a:spLocks noGrp="1"/>
          </p:cNvSpPr>
          <p:nvPr>
            <p:ph idx="1"/>
          </p:nvPr>
        </p:nvSpPr>
        <p:spPr/>
        <p:txBody>
          <a:bodyPr/>
          <a:lstStyle/>
          <a:p>
            <a:r>
              <a:rPr lang="en-CA" sz="2800" dirty="0"/>
              <a:t>Human tester</a:t>
            </a:r>
          </a:p>
          <a:p>
            <a:pPr lvl="1"/>
            <a:r>
              <a:rPr lang="en-CA" sz="2400" dirty="0"/>
              <a:t>Using brain, and fingers</a:t>
            </a:r>
          </a:p>
          <a:p>
            <a:pPr lvl="1"/>
            <a:r>
              <a:rPr lang="en-CA" sz="2400" dirty="0"/>
              <a:t>To create “realistic” scenarios that</a:t>
            </a:r>
          </a:p>
          <a:p>
            <a:pPr marL="457200" lvl="1" indent="0">
              <a:buNone/>
            </a:pPr>
            <a:r>
              <a:rPr lang="en-CA" sz="2400" dirty="0"/>
              <a:t>	will cause software either to fail or to fulfill its mission</a:t>
            </a:r>
          </a:p>
          <a:p>
            <a:pPr lvl="1"/>
            <a:r>
              <a:rPr lang="en-CA" sz="2400" dirty="0"/>
              <a:t>No strict plan (formal instructions)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22</a:t>
            </a:fld>
            <a:endParaRPr lang="en-US" altLang="ja-JP"/>
          </a:p>
        </p:txBody>
      </p:sp>
      <p:pic>
        <p:nvPicPr>
          <p:cNvPr id="6" name="Picture 5"/>
          <p:cNvPicPr>
            <a:picLocks noChangeAspect="1"/>
          </p:cNvPicPr>
          <p:nvPr/>
        </p:nvPicPr>
        <p:blipFill>
          <a:blip r:embed="rId3"/>
          <a:stretch>
            <a:fillRect/>
          </a:stretch>
        </p:blipFill>
        <p:spPr>
          <a:xfrm>
            <a:off x="6444208" y="3436045"/>
            <a:ext cx="2160367" cy="2817118"/>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5C78F49D-B72B-44EF-949E-C973F18DB60B}"/>
              </a:ext>
            </a:extLst>
          </p:cNvPr>
          <p:cNvSpPr/>
          <p:nvPr/>
        </p:nvSpPr>
        <p:spPr>
          <a:xfrm>
            <a:off x="1755055" y="4234002"/>
            <a:ext cx="4392615" cy="163121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r>
              <a:rPr lang="en-CA" sz="2000" b="0" dirty="0"/>
              <a:t>In Exploratory Testing tester should increases their knowledge by exploring the application/software. Testers design and execute the next test based on the result of current step.</a:t>
            </a:r>
          </a:p>
        </p:txBody>
      </p:sp>
    </p:spTree>
    <p:extLst>
      <p:ext uri="{BB962C8B-B14F-4D97-AF65-F5344CB8AC3E}">
        <p14:creationId xmlns:p14="http://schemas.microsoft.com/office/powerpoint/2010/main" val="1130442485"/>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Exploratory Approach</a:t>
            </a:r>
            <a:endParaRPr lang="en-CA" dirty="0"/>
          </a:p>
        </p:txBody>
      </p:sp>
      <p:sp>
        <p:nvSpPr>
          <p:cNvPr id="3" name="Content Placeholder 2"/>
          <p:cNvSpPr>
            <a:spLocks noGrp="1"/>
          </p:cNvSpPr>
          <p:nvPr>
            <p:ph idx="1"/>
          </p:nvPr>
        </p:nvSpPr>
        <p:spPr/>
        <p:txBody>
          <a:bodyPr/>
          <a:lstStyle/>
          <a:p>
            <a:r>
              <a:rPr lang="en-CA" dirty="0"/>
              <a:t>Human-based testing is all about varying things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23</a:t>
            </a:fld>
            <a:endParaRPr lang="en-US" altLang="ja-JP"/>
          </a:p>
        </p:txBody>
      </p:sp>
      <p:sp>
        <p:nvSpPr>
          <p:cNvPr id="6" name="Rectangle 5"/>
          <p:cNvSpPr/>
          <p:nvPr/>
        </p:nvSpPr>
        <p:spPr>
          <a:xfrm>
            <a:off x="683568" y="2996952"/>
            <a:ext cx="4572000" cy="2308324"/>
          </a:xfrm>
          <a:prstGeom prst="rect">
            <a:avLst/>
          </a:prstGeom>
        </p:spPr>
        <p:txBody>
          <a:bodyPr>
            <a:spAutoFit/>
          </a:bodyPr>
          <a:lstStyle/>
          <a:p>
            <a:r>
              <a:rPr lang="en-CA" b="0" dirty="0">
                <a:latin typeface="Calibri" panose="020F0502020204030204" pitchFamily="34" charset="0"/>
              </a:rPr>
              <a:t>Input:</a:t>
            </a:r>
          </a:p>
          <a:p>
            <a:r>
              <a:rPr lang="en-CA" b="0" dirty="0">
                <a:latin typeface="ArialMT"/>
              </a:rPr>
              <a:t>• </a:t>
            </a:r>
            <a:r>
              <a:rPr lang="en-CA" b="0" dirty="0">
                <a:latin typeface="Calibri" panose="020F0502020204030204" pitchFamily="34" charset="0"/>
              </a:rPr>
              <a:t>Input combinations</a:t>
            </a:r>
          </a:p>
          <a:p>
            <a:r>
              <a:rPr lang="en-CA" b="0" dirty="0">
                <a:latin typeface="ArialMT"/>
              </a:rPr>
              <a:t>• </a:t>
            </a:r>
            <a:r>
              <a:rPr lang="en-CA" b="0" dirty="0">
                <a:latin typeface="Calibri" panose="020F0502020204030204" pitchFamily="34" charset="0"/>
              </a:rPr>
              <a:t>Order of inputs</a:t>
            </a:r>
          </a:p>
          <a:p>
            <a:r>
              <a:rPr lang="en-CA" b="0" dirty="0">
                <a:latin typeface="ArialMT"/>
              </a:rPr>
              <a:t>• </a:t>
            </a:r>
            <a:r>
              <a:rPr lang="en-CA" b="0" dirty="0">
                <a:latin typeface="Calibri" panose="020F0502020204030204" pitchFamily="34" charset="0"/>
              </a:rPr>
              <a:t>Legal versus illegal inputs</a:t>
            </a:r>
          </a:p>
          <a:p>
            <a:r>
              <a:rPr lang="en-CA" b="0" dirty="0">
                <a:latin typeface="ArialMT"/>
              </a:rPr>
              <a:t>• </a:t>
            </a:r>
            <a:r>
              <a:rPr lang="en-CA" b="0" dirty="0">
                <a:latin typeface="Calibri" panose="020F0502020204030204" pitchFamily="34" charset="0"/>
              </a:rPr>
              <a:t>Normal versus special</a:t>
            </a:r>
          </a:p>
          <a:p>
            <a:r>
              <a:rPr lang="en-CA" b="0" dirty="0">
                <a:latin typeface="ArialMT"/>
              </a:rPr>
              <a:t>• </a:t>
            </a:r>
            <a:r>
              <a:rPr lang="en-CA" b="0" dirty="0">
                <a:latin typeface="Calibri" panose="020F0502020204030204" pitchFamily="34" charset="0"/>
              </a:rPr>
              <a:t>Default / user supplied</a:t>
            </a:r>
            <a:endParaRPr lang="en-CA" dirty="0"/>
          </a:p>
        </p:txBody>
      </p:sp>
      <p:sp>
        <p:nvSpPr>
          <p:cNvPr id="7" name="Rectangle 6"/>
          <p:cNvSpPr/>
          <p:nvPr/>
        </p:nvSpPr>
        <p:spPr>
          <a:xfrm>
            <a:off x="4716017" y="2996952"/>
            <a:ext cx="4032448" cy="1938992"/>
          </a:xfrm>
          <a:prstGeom prst="rect">
            <a:avLst/>
          </a:prstGeom>
        </p:spPr>
        <p:txBody>
          <a:bodyPr wrap="square">
            <a:spAutoFit/>
          </a:bodyPr>
          <a:lstStyle/>
          <a:p>
            <a:r>
              <a:rPr lang="en-CA" b="0" dirty="0">
                <a:latin typeface="Calibri" panose="020F0502020204030204" pitchFamily="34" charset="0"/>
              </a:rPr>
              <a:t>State:</a:t>
            </a:r>
          </a:p>
          <a:p>
            <a:r>
              <a:rPr lang="en-CA" b="0" dirty="0">
                <a:latin typeface="ArialMT"/>
              </a:rPr>
              <a:t>• </a:t>
            </a:r>
            <a:r>
              <a:rPr lang="en-CA" b="0" dirty="0">
                <a:latin typeface="Calibri" panose="020F0502020204030204" pitchFamily="34" charset="0"/>
              </a:rPr>
              <a:t>History of stimuli paths</a:t>
            </a:r>
          </a:p>
          <a:p>
            <a:r>
              <a:rPr lang="en-CA" b="0" dirty="0">
                <a:latin typeface="ArialMT"/>
              </a:rPr>
              <a:t>• </a:t>
            </a:r>
            <a:r>
              <a:rPr lang="en-CA" b="0" dirty="0">
                <a:latin typeface="Calibri" panose="020F0502020204030204" pitchFamily="34" charset="0"/>
              </a:rPr>
              <a:t>Routes through environment</a:t>
            </a:r>
          </a:p>
          <a:p>
            <a:r>
              <a:rPr lang="en-CA" b="0" dirty="0">
                <a:latin typeface="ArialMT"/>
              </a:rPr>
              <a:t>• </a:t>
            </a:r>
            <a:r>
              <a:rPr lang="en-CA" b="0" dirty="0">
                <a:latin typeface="Calibri" panose="020F0502020204030204" pitchFamily="34" charset="0"/>
              </a:rPr>
              <a:t>Simulate the real world use of the SUT</a:t>
            </a:r>
            <a:endParaRPr lang="en-CA" dirty="0"/>
          </a:p>
        </p:txBody>
      </p:sp>
    </p:spTree>
    <p:extLst>
      <p:ext uri="{BB962C8B-B14F-4D97-AF65-F5344CB8AC3E}">
        <p14:creationId xmlns:p14="http://schemas.microsoft.com/office/powerpoint/2010/main" val="3151088907"/>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 Design</a:t>
            </a:r>
            <a:endParaRPr lang="en-CA" dirty="0"/>
          </a:p>
        </p:txBody>
      </p:sp>
      <p:sp>
        <p:nvSpPr>
          <p:cNvPr id="3" name="Content Placeholder 2"/>
          <p:cNvSpPr>
            <a:spLocks noGrp="1"/>
          </p:cNvSpPr>
          <p:nvPr>
            <p:ph idx="1"/>
          </p:nvPr>
        </p:nvSpPr>
        <p:spPr/>
        <p:txBody>
          <a:bodyPr/>
          <a:lstStyle/>
          <a:p>
            <a:r>
              <a:rPr lang="en-US" dirty="0"/>
              <a:t>Equivalent classes</a:t>
            </a:r>
          </a:p>
          <a:p>
            <a:r>
              <a:rPr lang="en-US" dirty="0"/>
              <a:t>Boundary conditions</a:t>
            </a:r>
          </a:p>
          <a:p>
            <a:r>
              <a:rPr lang="en-US" dirty="0"/>
              <a:t>Visible state transition</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24</a:t>
            </a:fld>
            <a:endParaRPr lang="en-US" altLang="ja-JP"/>
          </a:p>
        </p:txBody>
      </p:sp>
      <p:sp>
        <p:nvSpPr>
          <p:cNvPr id="6" name="TextBox 5">
            <a:extLst>
              <a:ext uri="{FF2B5EF4-FFF2-40B4-BE49-F238E27FC236}">
                <a16:creationId xmlns:a16="http://schemas.microsoft.com/office/drawing/2014/main" id="{5E8000D1-0F10-4AC9-ACDD-E94F3BC86893}"/>
              </a:ext>
            </a:extLst>
          </p:cNvPr>
          <p:cNvSpPr txBox="1"/>
          <p:nvPr/>
        </p:nvSpPr>
        <p:spPr>
          <a:xfrm>
            <a:off x="3491880" y="5445224"/>
            <a:ext cx="5184576" cy="461665"/>
          </a:xfrm>
          <a:prstGeom prst="rect">
            <a:avLst/>
          </a:prstGeom>
          <a:noFill/>
        </p:spPr>
        <p:txBody>
          <a:bodyPr wrap="square" rtlCol="0">
            <a:spAutoFit/>
          </a:bodyPr>
          <a:lstStyle/>
          <a:p>
            <a:r>
              <a:rPr lang="en-US" dirty="0">
                <a:solidFill>
                  <a:srgbClr val="FF0000"/>
                </a:solidFill>
              </a:rPr>
              <a:t>More about these comes later</a:t>
            </a:r>
          </a:p>
        </p:txBody>
      </p:sp>
    </p:spTree>
    <p:extLst>
      <p:ext uri="{BB962C8B-B14F-4D97-AF65-F5344CB8AC3E}">
        <p14:creationId xmlns:p14="http://schemas.microsoft.com/office/powerpoint/2010/main" val="2062179110"/>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Exploratory testing level</a:t>
            </a:r>
            <a:endParaRPr lang="en-CA" dirty="0"/>
          </a:p>
        </p:txBody>
      </p:sp>
      <p:sp>
        <p:nvSpPr>
          <p:cNvPr id="3" name="Content Placeholder 2"/>
          <p:cNvSpPr>
            <a:spLocks noGrp="1"/>
          </p:cNvSpPr>
          <p:nvPr>
            <p:ph idx="1"/>
          </p:nvPr>
        </p:nvSpPr>
        <p:spPr/>
        <p:txBody>
          <a:bodyPr/>
          <a:lstStyle/>
          <a:p>
            <a:r>
              <a:rPr lang="en-CA" dirty="0"/>
              <a:t>In the small</a:t>
            </a:r>
          </a:p>
          <a:p>
            <a:endParaRPr lang="en-US" dirty="0"/>
          </a:p>
          <a:p>
            <a:endParaRPr lang="en-US" dirty="0"/>
          </a:p>
          <a:p>
            <a:r>
              <a:rPr lang="en-CA" dirty="0"/>
              <a:t>In the large</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25</a:t>
            </a:fld>
            <a:endParaRPr lang="en-US" altLang="ja-JP"/>
          </a:p>
        </p:txBody>
      </p:sp>
    </p:spTree>
    <p:extLst>
      <p:ext uri="{BB962C8B-B14F-4D97-AF65-F5344CB8AC3E}">
        <p14:creationId xmlns:p14="http://schemas.microsoft.com/office/powerpoint/2010/main" val="27310002"/>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600" b="0" dirty="0"/>
              <a:t>Exploratory Testing in the Small</a:t>
            </a:r>
            <a:endParaRPr lang="en-CA" sz="3600" dirty="0"/>
          </a:p>
        </p:txBody>
      </p:sp>
      <p:sp>
        <p:nvSpPr>
          <p:cNvPr id="3" name="Content Placeholder 2"/>
          <p:cNvSpPr>
            <a:spLocks noGrp="1"/>
          </p:cNvSpPr>
          <p:nvPr>
            <p:ph idx="1"/>
          </p:nvPr>
        </p:nvSpPr>
        <p:spPr/>
        <p:txBody>
          <a:bodyPr/>
          <a:lstStyle/>
          <a:p>
            <a:r>
              <a:rPr lang="en-CA" sz="2800" dirty="0"/>
              <a:t>Testing a small feature by choosing</a:t>
            </a:r>
          </a:p>
          <a:p>
            <a:pPr lvl="1"/>
            <a:r>
              <a:rPr lang="en-CA" sz="2400" dirty="0"/>
              <a:t>which inputs to apply</a:t>
            </a:r>
          </a:p>
          <a:p>
            <a:pPr lvl="1"/>
            <a:r>
              <a:rPr lang="en-CA" sz="2400" dirty="0"/>
              <a:t>what pages or screens to visit</a:t>
            </a:r>
          </a:p>
          <a:p>
            <a:pPr lvl="1"/>
            <a:r>
              <a:rPr lang="en-CA" sz="2400" dirty="0"/>
              <a:t>which menu items to select</a:t>
            </a:r>
          </a:p>
          <a:p>
            <a:pPr lvl="1"/>
            <a:r>
              <a:rPr lang="en-CA" sz="2400" dirty="0"/>
              <a:t>and the exact values to type into each input field they see.</a:t>
            </a:r>
          </a:p>
          <a:p>
            <a:r>
              <a:rPr lang="en-CA" sz="2800" dirty="0"/>
              <a:t>There are literally hundreds of such decisions to make with every test case we run</a:t>
            </a:r>
          </a:p>
          <a:p>
            <a:pPr lvl="1"/>
            <a:r>
              <a:rPr lang="en-CA" sz="2400" dirty="0"/>
              <a:t>Exploratory testing can help a tester make these decisions, by varying things inputs, states, environment, user data, etc.</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26</a:t>
            </a:fld>
            <a:endParaRPr lang="en-US" altLang="ja-JP"/>
          </a:p>
        </p:txBody>
      </p:sp>
    </p:spTree>
    <p:extLst>
      <p:ext uri="{BB962C8B-B14F-4D97-AF65-F5344CB8AC3E}">
        <p14:creationId xmlns:p14="http://schemas.microsoft.com/office/powerpoint/2010/main" val="429475916"/>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600" b="0" dirty="0"/>
              <a:t>Exploratory Testing in the Small</a:t>
            </a:r>
            <a:endParaRPr lang="en-CA" sz="3600" dirty="0"/>
          </a:p>
        </p:txBody>
      </p:sp>
      <p:sp>
        <p:nvSpPr>
          <p:cNvPr id="3" name="Content Placeholder 2"/>
          <p:cNvSpPr>
            <a:spLocks noGrp="1"/>
          </p:cNvSpPr>
          <p:nvPr>
            <p:ph idx="1"/>
          </p:nvPr>
        </p:nvSpPr>
        <p:spPr/>
        <p:txBody>
          <a:bodyPr/>
          <a:lstStyle/>
          <a:p>
            <a:r>
              <a:rPr lang="en-CA" dirty="0"/>
              <a:t>Example: in MS Word…</a:t>
            </a:r>
          </a:p>
          <a:p>
            <a:r>
              <a:rPr lang="en-CA" sz="2400" dirty="0"/>
              <a:t>Legal versus illegal input</a:t>
            </a:r>
          </a:p>
          <a:p>
            <a:pPr lvl="1"/>
            <a:r>
              <a:rPr lang="en-CA" sz="2000" dirty="0"/>
              <a:t>User Input</a:t>
            </a:r>
          </a:p>
          <a:p>
            <a:r>
              <a:rPr lang="en-CA" sz="2400" dirty="0"/>
              <a:t>State</a:t>
            </a:r>
          </a:p>
          <a:p>
            <a:pPr lvl="1"/>
            <a:r>
              <a:rPr lang="en-CA" sz="2000" dirty="0"/>
              <a:t>A state of software is a coordinate in the state space that contains exactly one value for every internal data structure.</a:t>
            </a:r>
          </a:p>
          <a:p>
            <a:r>
              <a:rPr lang="en-CA" sz="2400" dirty="0"/>
              <a:t>User Data</a:t>
            </a:r>
          </a:p>
          <a:p>
            <a:pPr lvl="1"/>
            <a:r>
              <a:rPr lang="en-CA" sz="2000" dirty="0"/>
              <a:t>Database contents, files, etc.</a:t>
            </a:r>
          </a:p>
          <a:p>
            <a:r>
              <a:rPr lang="en-CA" sz="2400" dirty="0"/>
              <a:t>Environment</a:t>
            </a:r>
          </a:p>
          <a:p>
            <a:pPr lvl="1"/>
            <a:r>
              <a:rPr lang="en-CA" sz="2000" dirty="0"/>
              <a:t>E.g., OS and its configurations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27</a:t>
            </a:fld>
            <a:endParaRPr lang="en-US" altLang="ja-JP"/>
          </a:p>
        </p:txBody>
      </p:sp>
      <p:pic>
        <p:nvPicPr>
          <p:cNvPr id="6" name="Picture 5"/>
          <p:cNvPicPr>
            <a:picLocks noChangeAspect="1"/>
          </p:cNvPicPr>
          <p:nvPr/>
        </p:nvPicPr>
        <p:blipFill>
          <a:blip r:embed="rId2"/>
          <a:stretch>
            <a:fillRect/>
          </a:stretch>
        </p:blipFill>
        <p:spPr>
          <a:xfrm>
            <a:off x="4932040" y="4221088"/>
            <a:ext cx="3820286" cy="1699216"/>
          </a:xfrm>
          <a:prstGeom prst="rect">
            <a:avLst/>
          </a:prstGeom>
        </p:spPr>
      </p:pic>
    </p:spTree>
    <p:extLst>
      <p:ext uri="{BB962C8B-B14F-4D97-AF65-F5344CB8AC3E}">
        <p14:creationId xmlns:p14="http://schemas.microsoft.com/office/powerpoint/2010/main" val="4294648348"/>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600" b="0" dirty="0"/>
              <a:t>Exploratory Testing in the Small</a:t>
            </a:r>
            <a:endParaRPr lang="en-CA" sz="3600" dirty="0"/>
          </a:p>
        </p:txBody>
      </p:sp>
      <p:sp>
        <p:nvSpPr>
          <p:cNvPr id="3" name="Content Placeholder 2"/>
          <p:cNvSpPr>
            <a:spLocks noGrp="1"/>
          </p:cNvSpPr>
          <p:nvPr>
            <p:ph idx="1"/>
          </p:nvPr>
        </p:nvSpPr>
        <p:spPr/>
        <p:txBody>
          <a:bodyPr/>
          <a:lstStyle/>
          <a:p>
            <a:r>
              <a:rPr lang="en-CA" dirty="0"/>
              <a:t>Example: in MS Word…</a:t>
            </a:r>
          </a:p>
          <a:p>
            <a:pPr marL="0" indent="0">
              <a:buNone/>
            </a:pPr>
            <a:r>
              <a:rPr lang="en-CA" dirty="0"/>
              <a:t>Each unit/feature is considered in isolation</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28</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623187" y="3140968"/>
            <a:ext cx="8027409" cy="2160240"/>
          </a:xfrm>
          <a:prstGeom prst="rect">
            <a:avLst/>
          </a:prstGeom>
        </p:spPr>
      </p:pic>
    </p:spTree>
    <p:extLst>
      <p:ext uri="{BB962C8B-B14F-4D97-AF65-F5344CB8AC3E}">
        <p14:creationId xmlns:p14="http://schemas.microsoft.com/office/powerpoint/2010/main" val="3022041240"/>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600" b="0" dirty="0"/>
              <a:t>Exploratory Testing in the Large</a:t>
            </a:r>
            <a:endParaRPr lang="en-CA" sz="3600" dirty="0"/>
          </a:p>
        </p:txBody>
      </p:sp>
      <p:sp>
        <p:nvSpPr>
          <p:cNvPr id="3" name="Content Placeholder 2"/>
          <p:cNvSpPr>
            <a:spLocks noGrp="1"/>
          </p:cNvSpPr>
          <p:nvPr>
            <p:ph idx="1"/>
          </p:nvPr>
        </p:nvSpPr>
        <p:spPr/>
        <p:txBody>
          <a:bodyPr/>
          <a:lstStyle/>
          <a:p>
            <a:r>
              <a:rPr lang="en-CA" sz="2400" dirty="0"/>
              <a:t>Testing units/features together</a:t>
            </a:r>
          </a:p>
          <a:p>
            <a:r>
              <a:rPr lang="en-CA" sz="2400" dirty="0"/>
              <a:t>Concerning feature </a:t>
            </a:r>
            <a:r>
              <a:rPr lang="en-CA" sz="2400" b="1" dirty="0"/>
              <a:t>interaction</a:t>
            </a:r>
            <a:r>
              <a:rPr lang="en-CA" sz="2400" dirty="0"/>
              <a:t>, </a:t>
            </a:r>
            <a:r>
              <a:rPr lang="en-CA" sz="2400" b="1" dirty="0"/>
              <a:t>data flows</a:t>
            </a:r>
            <a:r>
              <a:rPr lang="en-CA" sz="2400" dirty="0"/>
              <a:t>, and choosing </a:t>
            </a:r>
            <a:r>
              <a:rPr lang="en-CA" sz="2400" b="1" dirty="0"/>
              <a:t>paths</a:t>
            </a:r>
          </a:p>
          <a:p>
            <a:r>
              <a:rPr lang="en-CA" sz="2400" dirty="0"/>
              <a:t>Have an strategy in advance and let the goal guide you during testing sessions</a:t>
            </a:r>
          </a:p>
          <a:p>
            <a:r>
              <a:rPr lang="en-CA" sz="2400" dirty="0"/>
              <a:t>Exploratory testing in the Large: sequence of several small test cases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29</a:t>
            </a:fld>
            <a:endParaRPr lang="en-US" altLang="ja-JP"/>
          </a:p>
        </p:txBody>
      </p:sp>
      <p:sp>
        <p:nvSpPr>
          <p:cNvPr id="7" name="Rectangle 6"/>
          <p:cNvSpPr/>
          <p:nvPr/>
        </p:nvSpPr>
        <p:spPr>
          <a:xfrm>
            <a:off x="762981" y="4581128"/>
            <a:ext cx="7697452" cy="1015663"/>
          </a:xfrm>
          <a:prstGeom prst="rect">
            <a:avLst/>
          </a:prstGeom>
        </p:spPr>
        <p:txBody>
          <a:bodyPr wrap="square">
            <a:spAutoFit/>
          </a:bodyPr>
          <a:lstStyle/>
          <a:p>
            <a:r>
              <a:rPr lang="en-CA" sz="2000" dirty="0">
                <a:solidFill>
                  <a:srgbClr val="663300"/>
                </a:solidFill>
                <a:latin typeface="Calibri-Bold"/>
              </a:rPr>
              <a:t>e.g., </a:t>
            </a:r>
          </a:p>
          <a:p>
            <a:r>
              <a:rPr lang="en-CA" sz="2000" dirty="0">
                <a:solidFill>
                  <a:srgbClr val="663300"/>
                </a:solidFill>
                <a:latin typeface="Calibri-Bold"/>
              </a:rPr>
              <a:t>open file </a:t>
            </a:r>
            <a:r>
              <a:rPr lang="en-CA" sz="2000" dirty="0">
                <a:solidFill>
                  <a:srgbClr val="663300"/>
                </a:solidFill>
                <a:latin typeface="Calibri-Bold"/>
                <a:sym typeface="Wingdings" panose="05000000000000000000" pitchFamily="2" charset="2"/>
              </a:rPr>
              <a:t></a:t>
            </a:r>
            <a:r>
              <a:rPr lang="en-CA" sz="2000" dirty="0">
                <a:solidFill>
                  <a:srgbClr val="663300"/>
                </a:solidFill>
                <a:latin typeface="Calibri-Bold"/>
              </a:rPr>
              <a:t> change text </a:t>
            </a:r>
            <a:r>
              <a:rPr lang="en-CA" sz="2000" dirty="0">
                <a:solidFill>
                  <a:srgbClr val="663300"/>
                </a:solidFill>
                <a:latin typeface="Calibri-Bold"/>
                <a:sym typeface="Wingdings" panose="05000000000000000000" pitchFamily="2" charset="2"/>
              </a:rPr>
              <a:t></a:t>
            </a:r>
            <a:r>
              <a:rPr lang="en-CA" sz="2000" dirty="0">
                <a:solidFill>
                  <a:srgbClr val="663300"/>
                </a:solidFill>
                <a:latin typeface="Calibri-Bold"/>
              </a:rPr>
              <a:t> change font </a:t>
            </a:r>
            <a:r>
              <a:rPr lang="en-CA" sz="2000" dirty="0">
                <a:solidFill>
                  <a:srgbClr val="663300"/>
                </a:solidFill>
                <a:latin typeface="Calibri-Bold"/>
                <a:sym typeface="Wingdings" panose="05000000000000000000" pitchFamily="2" charset="2"/>
              </a:rPr>
              <a:t></a:t>
            </a:r>
            <a:r>
              <a:rPr lang="en-CA" sz="2000" dirty="0">
                <a:solidFill>
                  <a:srgbClr val="663300"/>
                </a:solidFill>
                <a:latin typeface="Calibri-Bold"/>
              </a:rPr>
              <a:t> save </a:t>
            </a:r>
            <a:r>
              <a:rPr lang="en-CA" sz="2000" dirty="0">
                <a:solidFill>
                  <a:srgbClr val="663300"/>
                </a:solidFill>
                <a:latin typeface="Calibri-Bold"/>
                <a:sym typeface="Wingdings" panose="05000000000000000000" pitchFamily="2" charset="2"/>
              </a:rPr>
              <a:t></a:t>
            </a:r>
            <a:r>
              <a:rPr lang="en-CA" sz="2000" dirty="0">
                <a:solidFill>
                  <a:srgbClr val="663300"/>
                </a:solidFill>
                <a:latin typeface="Calibri-Bold"/>
              </a:rPr>
              <a:t> close </a:t>
            </a:r>
            <a:r>
              <a:rPr lang="en-CA" sz="2000" dirty="0">
                <a:solidFill>
                  <a:srgbClr val="663300"/>
                </a:solidFill>
                <a:latin typeface="Calibri-Bold"/>
                <a:sym typeface="Wingdings" panose="05000000000000000000" pitchFamily="2" charset="2"/>
              </a:rPr>
              <a:t></a:t>
            </a:r>
            <a:r>
              <a:rPr lang="en-CA" sz="2000" dirty="0">
                <a:solidFill>
                  <a:srgbClr val="663300"/>
                </a:solidFill>
                <a:latin typeface="Calibri-Bold"/>
              </a:rPr>
              <a:t> </a:t>
            </a:r>
          </a:p>
          <a:p>
            <a:r>
              <a:rPr lang="en-CA" sz="2000" dirty="0">
                <a:solidFill>
                  <a:srgbClr val="663300"/>
                </a:solidFill>
                <a:latin typeface="Calibri-Bold"/>
              </a:rPr>
              <a:t>open it again </a:t>
            </a:r>
            <a:r>
              <a:rPr lang="en-CA" sz="2000" dirty="0">
                <a:solidFill>
                  <a:srgbClr val="663300"/>
                </a:solidFill>
                <a:latin typeface="Calibri-Bold"/>
                <a:sym typeface="Wingdings" panose="05000000000000000000" pitchFamily="2" charset="2"/>
              </a:rPr>
              <a:t></a:t>
            </a:r>
            <a:r>
              <a:rPr lang="en-CA" sz="2000" dirty="0">
                <a:solidFill>
                  <a:srgbClr val="663300"/>
                </a:solidFill>
                <a:latin typeface="Calibri-Bold"/>
              </a:rPr>
              <a:t> check if the changes were correctly saved</a:t>
            </a:r>
            <a:endParaRPr lang="en-CA" sz="2000" dirty="0"/>
          </a:p>
        </p:txBody>
      </p:sp>
      <p:sp>
        <p:nvSpPr>
          <p:cNvPr id="6" name="Rectangle 5">
            <a:extLst>
              <a:ext uri="{FF2B5EF4-FFF2-40B4-BE49-F238E27FC236}">
                <a16:creationId xmlns:a16="http://schemas.microsoft.com/office/drawing/2014/main" id="{937D4058-E8B5-4B71-8B2A-53B441B8B3ED}"/>
              </a:ext>
            </a:extLst>
          </p:cNvPr>
          <p:cNvSpPr/>
          <p:nvPr/>
        </p:nvSpPr>
        <p:spPr>
          <a:xfrm>
            <a:off x="1835696" y="5949280"/>
            <a:ext cx="6984776" cy="400110"/>
          </a:xfrm>
          <a:prstGeom prst="rect">
            <a:avLst/>
          </a:prstGeom>
        </p:spPr>
        <p:txBody>
          <a:bodyPr wrap="square">
            <a:spAutoFit/>
          </a:bodyPr>
          <a:lstStyle/>
          <a:p>
            <a:r>
              <a:rPr lang="en-CA" sz="2000" dirty="0">
                <a:solidFill>
                  <a:srgbClr val="FF0000"/>
                </a:solidFill>
              </a:rPr>
              <a:t>Sequence of several small functionalities: operation</a:t>
            </a:r>
            <a:endParaRPr lang="en-US" sz="2000" dirty="0">
              <a:solidFill>
                <a:srgbClr val="FF0000"/>
              </a:solidFill>
            </a:endParaRPr>
          </a:p>
        </p:txBody>
      </p:sp>
    </p:spTree>
    <p:extLst>
      <p:ext uri="{BB962C8B-B14F-4D97-AF65-F5344CB8AC3E}">
        <p14:creationId xmlns:p14="http://schemas.microsoft.com/office/powerpoint/2010/main" val="3739289703"/>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 So Far?</a:t>
            </a:r>
            <a:endParaRPr lang="en-CA" dirty="0"/>
          </a:p>
        </p:txBody>
      </p:sp>
      <p:sp>
        <p:nvSpPr>
          <p:cNvPr id="3" name="Content Placeholder 2"/>
          <p:cNvSpPr>
            <a:spLocks noGrp="1"/>
          </p:cNvSpPr>
          <p:nvPr>
            <p:ph idx="1"/>
          </p:nvPr>
        </p:nvSpPr>
        <p:spPr/>
        <p:txBody>
          <a:bodyPr/>
          <a:lstStyle/>
          <a:p>
            <a:r>
              <a:rPr lang="en-CA" dirty="0"/>
              <a:t>Software errors/faults are inevitable</a:t>
            </a:r>
          </a:p>
          <a:p>
            <a:r>
              <a:rPr lang="en-CA" dirty="0"/>
              <a:t>Software failure are expensive and sometimes life threatening</a:t>
            </a:r>
          </a:p>
          <a:p>
            <a:r>
              <a:rPr lang="en-CA" dirty="0"/>
              <a:t>Testing is a practical approach for finding faults to avoid failure</a:t>
            </a:r>
          </a:p>
          <a:p>
            <a:r>
              <a:rPr lang="en-CA" dirty="0"/>
              <a:t>The need for software testers and test engineers is growing fast</a:t>
            </a:r>
          </a:p>
          <a:p>
            <a:r>
              <a:rPr lang="en-CA" dirty="0"/>
              <a:t>We learn the basics of testing in this class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a:t>
            </a:fld>
            <a:endParaRPr lang="en-US" altLang="ja-JP"/>
          </a:p>
        </p:txBody>
      </p:sp>
    </p:spTree>
    <p:extLst>
      <p:ext uri="{BB962C8B-B14F-4D97-AF65-F5344CB8AC3E}">
        <p14:creationId xmlns:p14="http://schemas.microsoft.com/office/powerpoint/2010/main" val="4273324085"/>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Hybrid Exploratory Testing</a:t>
            </a:r>
            <a:endParaRPr lang="en-CA" dirty="0"/>
          </a:p>
        </p:txBody>
      </p:sp>
      <p:sp>
        <p:nvSpPr>
          <p:cNvPr id="3" name="Content Placeholder 2"/>
          <p:cNvSpPr>
            <a:spLocks noGrp="1"/>
          </p:cNvSpPr>
          <p:nvPr>
            <p:ph idx="1"/>
          </p:nvPr>
        </p:nvSpPr>
        <p:spPr/>
        <p:txBody>
          <a:bodyPr/>
          <a:lstStyle/>
          <a:p>
            <a:r>
              <a:rPr lang="en-CA" dirty="0"/>
              <a:t>Scenarios and exploration</a:t>
            </a:r>
          </a:p>
          <a:p>
            <a:pPr lvl="1"/>
            <a:r>
              <a:rPr lang="en-CA" dirty="0"/>
              <a:t>Use scenarios like maps</a:t>
            </a:r>
          </a:p>
          <a:p>
            <a:r>
              <a:rPr lang="en-CA" dirty="0"/>
              <a:t>Scenarios</a:t>
            </a:r>
          </a:p>
          <a:p>
            <a:pPr lvl="1"/>
            <a:r>
              <a:rPr lang="en-CA" dirty="0"/>
              <a:t>User story, requirement, feature, an integration, setup, things that go wrong, etc.</a:t>
            </a:r>
          </a:p>
          <a:p>
            <a:r>
              <a:rPr lang="en-CA" dirty="0"/>
              <a:t>Create variation in scenarios</a:t>
            </a:r>
          </a:p>
          <a:p>
            <a:pPr lvl="1"/>
            <a:r>
              <a:rPr lang="en-CA" dirty="0"/>
              <a:t>Add steps: different paths</a:t>
            </a:r>
          </a:p>
          <a:p>
            <a:pPr lvl="1"/>
            <a:r>
              <a:rPr lang="en-US" dirty="0"/>
              <a:t>Modify steps: Change data, environment</a:t>
            </a:r>
            <a:r>
              <a:rPr lang="fr-FR" dirty="0"/>
              <a:t>, etc.</a:t>
            </a:r>
          </a:p>
          <a:p>
            <a:pPr lvl="1"/>
            <a:r>
              <a:rPr lang="en-CA" dirty="0"/>
              <a:t>Remove and repeat steps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30</a:t>
            </a:fld>
            <a:endParaRPr lang="en-US" altLang="ja-JP"/>
          </a:p>
        </p:txBody>
      </p:sp>
    </p:spTree>
    <p:extLst>
      <p:ext uri="{BB962C8B-B14F-4D97-AF65-F5344CB8AC3E}">
        <p14:creationId xmlns:p14="http://schemas.microsoft.com/office/powerpoint/2010/main" val="174410488"/>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Crowd Testing</a:t>
            </a:r>
            <a:endParaRPr lang="en-CA" dirty="0"/>
          </a:p>
        </p:txBody>
      </p:sp>
      <p:sp>
        <p:nvSpPr>
          <p:cNvPr id="3" name="Content Placeholder 2"/>
          <p:cNvSpPr>
            <a:spLocks noGrp="1"/>
          </p:cNvSpPr>
          <p:nvPr>
            <p:ph idx="1"/>
          </p:nvPr>
        </p:nvSpPr>
        <p:spPr>
          <a:xfrm>
            <a:off x="942975" y="1553134"/>
            <a:ext cx="8001000" cy="4532312"/>
          </a:xfrm>
        </p:spPr>
        <p:txBody>
          <a:bodyPr/>
          <a:lstStyle/>
          <a:p>
            <a:r>
              <a:rPr lang="en-CA" dirty="0"/>
              <a:t>A natural match for exploratory testing</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31</a:t>
            </a:fld>
            <a:endParaRPr lang="en-US" altLang="ja-JP" dirty="0"/>
          </a:p>
        </p:txBody>
      </p:sp>
      <p:pic>
        <p:nvPicPr>
          <p:cNvPr id="7" name="Picture 6"/>
          <p:cNvPicPr>
            <a:picLocks noChangeAspect="1"/>
          </p:cNvPicPr>
          <p:nvPr/>
        </p:nvPicPr>
        <p:blipFill>
          <a:blip r:embed="rId2"/>
          <a:stretch>
            <a:fillRect/>
          </a:stretch>
        </p:blipFill>
        <p:spPr>
          <a:xfrm>
            <a:off x="5314020" y="2132856"/>
            <a:ext cx="3464146" cy="1576132"/>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6063076" y="3814910"/>
            <a:ext cx="2153095" cy="227053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4"/>
          <a:srcRect l="2997" t="3754" b="1"/>
          <a:stretch/>
        </p:blipFill>
        <p:spPr>
          <a:xfrm>
            <a:off x="5148064" y="188640"/>
            <a:ext cx="3505147" cy="1338638"/>
          </a:xfrm>
          <a:prstGeom prst="rect">
            <a:avLst/>
          </a:prstGeom>
          <a:ln>
            <a:noFill/>
          </a:ln>
          <a:effectLst>
            <a:outerShdw blurRad="292100" dist="139700" dir="2700000" algn="tl" rotWithShape="0">
              <a:srgbClr val="333333">
                <a:alpha val="65000"/>
              </a:srgbClr>
            </a:outerShdw>
          </a:effectLst>
        </p:spPr>
      </p:pic>
      <p:sp>
        <p:nvSpPr>
          <p:cNvPr id="10" name="Content Placeholder 2">
            <a:extLst>
              <a:ext uri="{FF2B5EF4-FFF2-40B4-BE49-F238E27FC236}">
                <a16:creationId xmlns:a16="http://schemas.microsoft.com/office/drawing/2014/main" id="{DBF7222B-DA95-44C3-8AB2-49936B1DE849}"/>
              </a:ext>
            </a:extLst>
          </p:cNvPr>
          <p:cNvSpPr txBox="1">
            <a:spLocks/>
          </p:cNvSpPr>
          <p:nvPr/>
        </p:nvSpPr>
        <p:spPr bwMode="auto">
          <a:xfrm>
            <a:off x="955453" y="2204865"/>
            <a:ext cx="4124697" cy="3600400"/>
          </a:xfrm>
          <a:prstGeom prst="rect">
            <a:avLst/>
          </a:prstGeom>
          <a:solidFill>
            <a:schemeClr val="accent2">
              <a:lumMod val="20000"/>
              <a:lumOff val="8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a:lstStyle>
          <a:p>
            <a:pPr marL="0" indent="0">
              <a:buNone/>
            </a:pPr>
            <a:r>
              <a:rPr lang="en-CA" sz="1800" b="0" dirty="0">
                <a:latin typeface="Calibri" panose="020F0502020204030204" pitchFamily="34" charset="0"/>
              </a:rPr>
              <a:t>How It Works?</a:t>
            </a:r>
          </a:p>
          <a:p>
            <a:r>
              <a:rPr lang="en-CA" sz="1800" b="0" dirty="0">
                <a:latin typeface="ArialMT"/>
              </a:rPr>
              <a:t>T</a:t>
            </a:r>
            <a:r>
              <a:rPr lang="en-CA" sz="1800" b="0" dirty="0">
                <a:latin typeface="Calibri" panose="020F0502020204030204" pitchFamily="34" charset="0"/>
              </a:rPr>
              <a:t>ell us your testing requirements</a:t>
            </a:r>
          </a:p>
          <a:p>
            <a:r>
              <a:rPr lang="en-CA" sz="1800" b="0" dirty="0">
                <a:latin typeface="Calibri" panose="020F0502020204030204" pitchFamily="34" charset="0"/>
              </a:rPr>
              <a:t>Optionally create or import test cases</a:t>
            </a:r>
          </a:p>
          <a:p>
            <a:r>
              <a:rPr lang="en-CA" sz="1800" b="0" dirty="0">
                <a:latin typeface="Calibri" panose="020F0502020204030204" pitchFamily="34" charset="0"/>
              </a:rPr>
              <a:t>We’ll select testers who best match your requirements</a:t>
            </a:r>
          </a:p>
          <a:p>
            <a:r>
              <a:rPr lang="en-CA" sz="1800" b="0" dirty="0">
                <a:latin typeface="Calibri" panose="020F0502020204030204" pitchFamily="34" charset="0"/>
              </a:rPr>
              <a:t>You’ll receive a list of bugs and feedback from real world testing</a:t>
            </a:r>
          </a:p>
          <a:p>
            <a:r>
              <a:rPr lang="en-CA" sz="1800" b="0" dirty="0">
                <a:latin typeface="Calibri" panose="020F0502020204030204" pitchFamily="34" charset="0"/>
              </a:rPr>
              <a:t>You can ask testers for additional details &amp; information</a:t>
            </a:r>
          </a:p>
          <a:p>
            <a:r>
              <a:rPr lang="en-CA" sz="1800" b="0" dirty="0">
                <a:latin typeface="Calibri" panose="020F0502020204030204" pitchFamily="34" charset="0"/>
              </a:rPr>
              <a:t>You can also export your bugs to popular bug tracking systems</a:t>
            </a:r>
            <a:endParaRPr lang="en-CA" sz="1800" b="0" kern="0" dirty="0"/>
          </a:p>
        </p:txBody>
      </p:sp>
    </p:spTree>
    <p:extLst>
      <p:ext uri="{BB962C8B-B14F-4D97-AF65-F5344CB8AC3E}">
        <p14:creationId xmlns:p14="http://schemas.microsoft.com/office/powerpoint/2010/main" val="4103741877"/>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Manual Scripted Testing</a:t>
            </a:r>
          </a:p>
        </p:txBody>
      </p:sp>
      <p:sp>
        <p:nvSpPr>
          <p:cNvPr id="3" name="Content Placeholder 2"/>
          <p:cNvSpPr>
            <a:spLocks noGrp="1"/>
          </p:cNvSpPr>
          <p:nvPr>
            <p:ph idx="1"/>
          </p:nvPr>
        </p:nvSpPr>
        <p:spPr/>
        <p:txBody>
          <a:bodyPr/>
          <a:lstStyle/>
          <a:p>
            <a:r>
              <a:rPr lang="en-CA" dirty="0"/>
              <a:t>Scripted testing follows a path that is written by the tester themselves (or someone else) </a:t>
            </a:r>
          </a:p>
          <a:p>
            <a:r>
              <a:rPr lang="en-CA" dirty="0"/>
              <a:t>The script includes test cases and test steps that are documented </a:t>
            </a:r>
          </a:p>
          <a:p>
            <a:r>
              <a:rPr lang="en-CA" dirty="0"/>
              <a:t>No deviation from the path laid out in the script </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32</a:t>
            </a:fld>
            <a:endParaRPr lang="en-US" altLang="ja-JP"/>
          </a:p>
        </p:txBody>
      </p:sp>
    </p:spTree>
    <p:extLst>
      <p:ext uri="{BB962C8B-B14F-4D97-AF65-F5344CB8AC3E}">
        <p14:creationId xmlns:p14="http://schemas.microsoft.com/office/powerpoint/2010/main" val="1345902715"/>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Manual Regression Testing</a:t>
            </a:r>
            <a:endParaRPr lang="en-CA" dirty="0"/>
          </a:p>
        </p:txBody>
      </p:sp>
      <p:sp>
        <p:nvSpPr>
          <p:cNvPr id="3" name="Content Placeholder 2"/>
          <p:cNvSpPr>
            <a:spLocks noGrp="1"/>
          </p:cNvSpPr>
          <p:nvPr>
            <p:ph idx="1"/>
          </p:nvPr>
        </p:nvSpPr>
        <p:spPr/>
        <p:txBody>
          <a:bodyPr/>
          <a:lstStyle/>
          <a:p>
            <a:r>
              <a:rPr lang="en-CA" dirty="0"/>
              <a:t>Regression testing is testing done to check that a </a:t>
            </a:r>
            <a:r>
              <a:rPr lang="en-CA" b="1" dirty="0"/>
              <a:t>system update </a:t>
            </a:r>
            <a:r>
              <a:rPr lang="en-CA" dirty="0"/>
              <a:t>does not </a:t>
            </a:r>
            <a:r>
              <a:rPr lang="en-CA" b="1" dirty="0"/>
              <a:t>reintroduce faults </a:t>
            </a:r>
            <a:r>
              <a:rPr lang="en-CA" dirty="0"/>
              <a:t>that </a:t>
            </a:r>
            <a:r>
              <a:rPr lang="en-CA" b="1" dirty="0"/>
              <a:t>have been corrected earlier</a:t>
            </a:r>
          </a:p>
          <a:p>
            <a:endParaRPr lang="en-US" dirty="0"/>
          </a:p>
          <a:p>
            <a:r>
              <a:rPr lang="en-US" dirty="0"/>
              <a:t>Usually performed after bug fix code is checked in to the repository</a:t>
            </a:r>
          </a:p>
          <a:p>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33</a:t>
            </a:fld>
            <a:endParaRPr lang="en-US" altLang="ja-JP"/>
          </a:p>
        </p:txBody>
      </p:sp>
    </p:spTree>
    <p:extLst>
      <p:ext uri="{BB962C8B-B14F-4D97-AF65-F5344CB8AC3E}">
        <p14:creationId xmlns:p14="http://schemas.microsoft.com/office/powerpoint/2010/main" val="2545519371"/>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600" b="0" dirty="0"/>
              <a:t>Human-based Testing Limitation</a:t>
            </a:r>
            <a:endParaRPr lang="en-CA" sz="3600" dirty="0"/>
          </a:p>
        </p:txBody>
      </p:sp>
      <p:sp>
        <p:nvSpPr>
          <p:cNvPr id="3" name="Content Placeholder 2"/>
          <p:cNvSpPr>
            <a:spLocks noGrp="1"/>
          </p:cNvSpPr>
          <p:nvPr>
            <p:ph idx="1"/>
          </p:nvPr>
        </p:nvSpPr>
        <p:spPr/>
        <p:txBody>
          <a:bodyPr/>
          <a:lstStyle/>
          <a:p>
            <a:r>
              <a:rPr lang="en-CA" dirty="0"/>
              <a:t>Scalability, and bias</a:t>
            </a:r>
          </a:p>
          <a:p>
            <a:endParaRPr lang="en-US" sz="2000" dirty="0"/>
          </a:p>
          <a:p>
            <a:r>
              <a:rPr lang="en-CA" sz="2800" dirty="0"/>
              <a:t>Does exploratory testing scale up to very complex systems?</a:t>
            </a:r>
          </a:p>
          <a:p>
            <a:r>
              <a:rPr lang="en-CA" sz="2800" dirty="0"/>
              <a:t>Can a human tester keep track of what he has tested and what not?</a:t>
            </a:r>
          </a:p>
          <a:p>
            <a:r>
              <a:rPr lang="en-CA" sz="2800" dirty="0"/>
              <a:t>Can we do a complete testing job on MS Word only by exploratory approach?!</a:t>
            </a:r>
          </a:p>
          <a:p>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34</a:t>
            </a:fld>
            <a:endParaRPr lang="en-US" altLang="ja-JP"/>
          </a:p>
        </p:txBody>
      </p:sp>
      <p:grpSp>
        <p:nvGrpSpPr>
          <p:cNvPr id="9" name="Group 8"/>
          <p:cNvGrpSpPr/>
          <p:nvPr/>
        </p:nvGrpSpPr>
        <p:grpSpPr>
          <a:xfrm>
            <a:off x="2986306" y="2996952"/>
            <a:ext cx="4253871" cy="2333873"/>
            <a:chOff x="2986306" y="2996952"/>
            <a:chExt cx="4253871" cy="2333873"/>
          </a:xfrm>
        </p:grpSpPr>
        <p:sp>
          <p:nvSpPr>
            <p:cNvPr id="6" name="Rectangle 5"/>
            <p:cNvSpPr/>
            <p:nvPr/>
          </p:nvSpPr>
          <p:spPr>
            <a:xfrm>
              <a:off x="2986306" y="2996952"/>
              <a:ext cx="1899879" cy="461665"/>
            </a:xfrm>
            <a:prstGeom prst="rect">
              <a:avLst/>
            </a:prstGeom>
          </p:spPr>
          <p:txBody>
            <a:bodyPr wrap="none">
              <a:spAutoFit/>
            </a:bodyPr>
            <a:lstStyle/>
            <a:p>
              <a:r>
                <a:rPr lang="en-CA" dirty="0">
                  <a:solidFill>
                    <a:srgbClr val="FF0000"/>
                  </a:solidFill>
                </a:rPr>
                <a:t>Usually no!</a:t>
              </a:r>
            </a:p>
          </p:txBody>
        </p:sp>
        <p:sp>
          <p:nvSpPr>
            <p:cNvPr id="7" name="Rectangle 6"/>
            <p:cNvSpPr/>
            <p:nvPr/>
          </p:nvSpPr>
          <p:spPr>
            <a:xfrm>
              <a:off x="3563888" y="3933056"/>
              <a:ext cx="1899879" cy="461665"/>
            </a:xfrm>
            <a:prstGeom prst="rect">
              <a:avLst/>
            </a:prstGeom>
          </p:spPr>
          <p:txBody>
            <a:bodyPr wrap="none">
              <a:spAutoFit/>
            </a:bodyPr>
            <a:lstStyle/>
            <a:p>
              <a:r>
                <a:rPr lang="en-CA" dirty="0">
                  <a:solidFill>
                    <a:srgbClr val="FF0000"/>
                  </a:solidFill>
                </a:rPr>
                <a:t>Usually no!</a:t>
              </a:r>
            </a:p>
          </p:txBody>
        </p:sp>
        <p:sp>
          <p:nvSpPr>
            <p:cNvPr id="8" name="Rectangle 7"/>
            <p:cNvSpPr/>
            <p:nvPr/>
          </p:nvSpPr>
          <p:spPr>
            <a:xfrm>
              <a:off x="5220072" y="4869160"/>
              <a:ext cx="2020105" cy="461665"/>
            </a:xfrm>
            <a:prstGeom prst="rect">
              <a:avLst/>
            </a:prstGeom>
          </p:spPr>
          <p:txBody>
            <a:bodyPr wrap="none">
              <a:spAutoFit/>
            </a:bodyPr>
            <a:lstStyle/>
            <a:p>
              <a:r>
                <a:rPr lang="en-CA" dirty="0">
                  <a:solidFill>
                    <a:srgbClr val="FF0000"/>
                  </a:solidFill>
                </a:rPr>
                <a:t>Perhaps no!</a:t>
              </a:r>
            </a:p>
          </p:txBody>
        </p:sp>
      </p:grpSp>
      <p:sp>
        <p:nvSpPr>
          <p:cNvPr id="10" name="Rectangle 9"/>
          <p:cNvSpPr/>
          <p:nvPr/>
        </p:nvSpPr>
        <p:spPr>
          <a:xfrm>
            <a:off x="4716016" y="1724025"/>
            <a:ext cx="3970784" cy="338554"/>
          </a:xfrm>
          <a:prstGeom prst="rect">
            <a:avLst/>
          </a:prstGeom>
        </p:spPr>
        <p:txBody>
          <a:bodyPr wrap="square">
            <a:spAutoFit/>
          </a:bodyPr>
          <a:lstStyle/>
          <a:p>
            <a:r>
              <a:rPr lang="en-CA" sz="1600" dirty="0">
                <a:solidFill>
                  <a:srgbClr val="FF0000"/>
                </a:solidFill>
                <a:sym typeface="Wingdings" panose="05000000000000000000" pitchFamily="2" charset="2"/>
              </a:rPr>
              <a:t> focus on a subset of features</a:t>
            </a:r>
            <a:endParaRPr lang="en-CA" sz="1600" dirty="0">
              <a:solidFill>
                <a:srgbClr val="FF0000"/>
              </a:solidFill>
            </a:endParaRPr>
          </a:p>
        </p:txBody>
      </p:sp>
    </p:spTree>
    <p:extLst>
      <p:ext uri="{BB962C8B-B14F-4D97-AF65-F5344CB8AC3E}">
        <p14:creationId xmlns:p14="http://schemas.microsoft.com/office/powerpoint/2010/main" val="37388162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sp>
        <p:nvSpPr>
          <p:cNvPr id="3" name="Content Placeholder 2"/>
          <p:cNvSpPr>
            <a:spLocks noGrp="1"/>
          </p:cNvSpPr>
          <p:nvPr>
            <p:ph idx="1"/>
          </p:nvPr>
        </p:nvSpPr>
        <p:spPr>
          <a:xfrm>
            <a:off x="755576" y="1916832"/>
            <a:ext cx="7704856" cy="2016224"/>
          </a:xfrm>
        </p:spPr>
        <p:txBody>
          <a:bodyPr/>
          <a:lstStyle/>
          <a:p>
            <a:r>
              <a:rPr lang="en-CA" sz="2800" dirty="0">
                <a:hlinkClick r:id="rId2"/>
              </a:rPr>
              <a:t>Lecture Video (16 mins)</a:t>
            </a:r>
            <a:endParaRPr lang="en-CA" sz="2800" dirty="0"/>
          </a:p>
          <a:p>
            <a:r>
              <a:rPr lang="en-CA" sz="2800" dirty="0">
                <a:hlinkClick r:id="rId3"/>
              </a:rPr>
              <a:t>How to Become a Software Tester? (5 min)</a:t>
            </a:r>
            <a:endParaRPr lang="en-CA" sz="2800" dirty="0"/>
          </a:p>
          <a:p>
            <a:r>
              <a:rPr lang="en-CA" sz="2800" dirty="0">
                <a:hlinkClick r:id="rId4"/>
              </a:rPr>
              <a:t>Software testing tutorial</a:t>
            </a:r>
            <a:r>
              <a:rPr lang="en-CA" sz="2800" dirty="0"/>
              <a:t> (one hour)</a:t>
            </a:r>
          </a:p>
          <a:p>
            <a:r>
              <a:rPr lang="en-CA" sz="2800" dirty="0"/>
              <a:t> etc.</a:t>
            </a:r>
            <a:endParaRPr lang="en-US" sz="2800" dirty="0"/>
          </a:p>
        </p:txBody>
      </p:sp>
      <p:pic>
        <p:nvPicPr>
          <p:cNvPr id="4" name="Picture 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114" y="3429000"/>
            <a:ext cx="3865132" cy="2607358"/>
          </a:xfrm>
          <a:prstGeom prst="rect">
            <a:avLst/>
          </a:prstGeom>
        </p:spPr>
      </p:pic>
      <p:sp>
        <p:nvSpPr>
          <p:cNvPr id="5" name="Slide Number Placeholder 4">
            <a:extLst>
              <a:ext uri="{FF2B5EF4-FFF2-40B4-BE49-F238E27FC236}">
                <a16:creationId xmlns:a16="http://schemas.microsoft.com/office/drawing/2014/main" id="{5C73EDE3-D6BC-487F-BD00-FE3BAA53E603}"/>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35</a:t>
            </a:fld>
            <a:endParaRPr lang="en-US" altLang="ja-JP" dirty="0"/>
          </a:p>
        </p:txBody>
      </p:sp>
    </p:spTree>
    <p:extLst>
      <p:ext uri="{BB962C8B-B14F-4D97-AF65-F5344CB8AC3E}">
        <p14:creationId xmlns:p14="http://schemas.microsoft.com/office/powerpoint/2010/main" val="2530851795"/>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ja-JP" altLang="en-US"/>
              <a:t>far@ucalgary.ca</a:t>
            </a:r>
            <a:endParaRPr lang="en-US" altLang="ja-JP"/>
          </a:p>
        </p:txBody>
      </p:sp>
      <p:sp>
        <p:nvSpPr>
          <p:cNvPr id="3" name="Slide Number Placeholder 2"/>
          <p:cNvSpPr>
            <a:spLocks noGrp="1"/>
          </p:cNvSpPr>
          <p:nvPr>
            <p:ph type="sldNum" sz="quarter" idx="4"/>
          </p:nvPr>
        </p:nvSpPr>
        <p:spPr/>
        <p:txBody>
          <a:bodyPr/>
          <a:lstStyle/>
          <a:p>
            <a:fld id="{11476637-B788-40C1-B031-FB8B2F2D7A5F}" type="slidenum">
              <a:rPr lang="ja-JP" altLang="en-US" smtClean="0"/>
              <a:pPr/>
              <a:t>36</a:t>
            </a:fld>
            <a:endParaRPr lang="en-US" altLang="ja-JP" dirty="0"/>
          </a:p>
        </p:txBody>
      </p:sp>
      <p:sp>
        <p:nvSpPr>
          <p:cNvPr id="4" name="Subtitle 3"/>
          <p:cNvSpPr>
            <a:spLocks noGrp="1"/>
          </p:cNvSpPr>
          <p:nvPr>
            <p:ph type="subTitle" idx="1"/>
          </p:nvPr>
        </p:nvSpPr>
        <p:spPr/>
        <p:txBody>
          <a:bodyPr/>
          <a:lstStyle/>
          <a:p>
            <a:r>
              <a:rPr lang="en-US" dirty="0"/>
              <a:t>Software Testing Life Cycle (STLC)</a:t>
            </a:r>
            <a:endParaRPr lang="en-CA" dirty="0"/>
          </a:p>
        </p:txBody>
      </p:sp>
      <p:sp>
        <p:nvSpPr>
          <p:cNvPr id="5" name="Title 4"/>
          <p:cNvSpPr>
            <a:spLocks noGrp="1"/>
          </p:cNvSpPr>
          <p:nvPr>
            <p:ph type="ctrTitle"/>
          </p:nvPr>
        </p:nvSpPr>
        <p:spPr/>
        <p:txBody>
          <a:bodyPr/>
          <a:lstStyle/>
          <a:p>
            <a:r>
              <a:rPr lang="en-US" altLang="ja-JP" dirty="0">
                <a:solidFill>
                  <a:srgbClr val="800000"/>
                </a:solidFill>
                <a:ea typeface="ＭＳ Ｐゴシック" charset="-128"/>
              </a:rPr>
              <a:t>SENG 438</a:t>
            </a:r>
            <a:br>
              <a:rPr lang="en-US" altLang="ja-JP" dirty="0">
                <a:ea typeface="ＭＳ Ｐゴシック" charset="-128"/>
              </a:rPr>
            </a:br>
            <a:r>
              <a:rPr lang="en-US" altLang="ja-JP" dirty="0">
                <a:ea typeface="ＭＳ Ｐゴシック" charset="-128"/>
              </a:rPr>
              <a:t>Software Testing, Reliability &amp; Quality</a:t>
            </a:r>
            <a:endParaRPr lang="en-CA" dirty="0"/>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04048" y="4592638"/>
            <a:ext cx="3503303" cy="1500198"/>
          </a:xfrm>
          <a:prstGeom prst="rect">
            <a:avLst/>
          </a:prstGeom>
          <a:noFill/>
          <a:ln w="9525">
            <a:noFill/>
            <a:miter lim="800000"/>
            <a:headEnd/>
            <a:tailEnd/>
          </a:ln>
        </p:spPr>
      </p:pic>
    </p:spTree>
    <p:extLst>
      <p:ext uri="{BB962C8B-B14F-4D97-AF65-F5344CB8AC3E}">
        <p14:creationId xmlns:p14="http://schemas.microsoft.com/office/powerpoint/2010/main" val="2153871443"/>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 Life Cycle (SDLC)</a:t>
            </a:r>
          </a:p>
        </p:txBody>
      </p:sp>
      <p:grpSp>
        <p:nvGrpSpPr>
          <p:cNvPr id="3" name="Group 2"/>
          <p:cNvGrpSpPr/>
          <p:nvPr/>
        </p:nvGrpSpPr>
        <p:grpSpPr>
          <a:xfrm>
            <a:off x="1115616" y="1772816"/>
            <a:ext cx="6542087" cy="4314775"/>
            <a:chOff x="366961" y="1230536"/>
            <a:chExt cx="7578774" cy="5001071"/>
          </a:xfrm>
        </p:grpSpPr>
        <p:pic>
          <p:nvPicPr>
            <p:cNvPr id="4" name="Picture 3"/>
            <p:cNvPicPr>
              <a:picLocks noChangeAspect="1"/>
            </p:cNvPicPr>
            <p:nvPr/>
          </p:nvPicPr>
          <p:blipFill>
            <a:blip r:embed="rId2"/>
            <a:stretch>
              <a:fillRect/>
            </a:stretch>
          </p:blipFill>
          <p:spPr>
            <a:xfrm>
              <a:off x="395536" y="1230536"/>
              <a:ext cx="5200650" cy="847725"/>
            </a:xfrm>
            <a:prstGeom prst="rect">
              <a:avLst/>
            </a:prstGeom>
          </p:spPr>
        </p:pic>
        <p:pic>
          <p:nvPicPr>
            <p:cNvPr id="5" name="Picture 4"/>
            <p:cNvPicPr>
              <a:picLocks noChangeAspect="1"/>
            </p:cNvPicPr>
            <p:nvPr/>
          </p:nvPicPr>
          <p:blipFill>
            <a:blip r:embed="rId3"/>
            <a:stretch>
              <a:fillRect/>
            </a:stretch>
          </p:blipFill>
          <p:spPr>
            <a:xfrm>
              <a:off x="395536" y="2232248"/>
              <a:ext cx="5105400" cy="857250"/>
            </a:xfrm>
            <a:prstGeom prst="rect">
              <a:avLst/>
            </a:prstGeom>
          </p:spPr>
        </p:pic>
        <p:pic>
          <p:nvPicPr>
            <p:cNvPr id="6" name="Picture 5"/>
            <p:cNvPicPr>
              <a:picLocks noChangeAspect="1"/>
            </p:cNvPicPr>
            <p:nvPr/>
          </p:nvPicPr>
          <p:blipFill>
            <a:blip r:embed="rId4"/>
            <a:stretch>
              <a:fillRect/>
            </a:stretch>
          </p:blipFill>
          <p:spPr>
            <a:xfrm>
              <a:off x="395040" y="3243485"/>
              <a:ext cx="5076825" cy="866775"/>
            </a:xfrm>
            <a:prstGeom prst="rect">
              <a:avLst/>
            </a:prstGeom>
          </p:spPr>
        </p:pic>
        <p:pic>
          <p:nvPicPr>
            <p:cNvPr id="7" name="Picture 6"/>
            <p:cNvPicPr>
              <a:picLocks noChangeAspect="1"/>
            </p:cNvPicPr>
            <p:nvPr/>
          </p:nvPicPr>
          <p:blipFill>
            <a:blip r:embed="rId5"/>
            <a:stretch>
              <a:fillRect/>
            </a:stretch>
          </p:blipFill>
          <p:spPr>
            <a:xfrm>
              <a:off x="366961" y="4437112"/>
              <a:ext cx="5162550" cy="885825"/>
            </a:xfrm>
            <a:prstGeom prst="rect">
              <a:avLst/>
            </a:prstGeom>
          </p:spPr>
        </p:pic>
        <p:pic>
          <p:nvPicPr>
            <p:cNvPr id="8" name="Picture 7"/>
            <p:cNvPicPr>
              <a:picLocks noChangeAspect="1"/>
            </p:cNvPicPr>
            <p:nvPr/>
          </p:nvPicPr>
          <p:blipFill>
            <a:blip r:embed="rId6"/>
            <a:stretch>
              <a:fillRect/>
            </a:stretch>
          </p:blipFill>
          <p:spPr>
            <a:xfrm>
              <a:off x="6012160" y="1292448"/>
              <a:ext cx="1885950" cy="723900"/>
            </a:xfrm>
            <a:prstGeom prst="rect">
              <a:avLst/>
            </a:prstGeom>
          </p:spPr>
        </p:pic>
        <p:pic>
          <p:nvPicPr>
            <p:cNvPr id="9" name="Picture 8"/>
            <p:cNvPicPr>
              <a:picLocks noChangeAspect="1"/>
            </p:cNvPicPr>
            <p:nvPr/>
          </p:nvPicPr>
          <p:blipFill>
            <a:blip r:embed="rId7"/>
            <a:stretch>
              <a:fillRect/>
            </a:stretch>
          </p:blipFill>
          <p:spPr>
            <a:xfrm>
              <a:off x="6012160" y="2294160"/>
              <a:ext cx="1933575" cy="733425"/>
            </a:xfrm>
            <a:prstGeom prst="rect">
              <a:avLst/>
            </a:prstGeom>
          </p:spPr>
        </p:pic>
        <p:pic>
          <p:nvPicPr>
            <p:cNvPr id="10" name="Picture 9"/>
            <p:cNvPicPr>
              <a:picLocks noChangeAspect="1"/>
            </p:cNvPicPr>
            <p:nvPr/>
          </p:nvPicPr>
          <p:blipFill>
            <a:blip r:embed="rId8"/>
            <a:stretch>
              <a:fillRect/>
            </a:stretch>
          </p:blipFill>
          <p:spPr>
            <a:xfrm>
              <a:off x="6033368" y="3414277"/>
              <a:ext cx="1895475" cy="695325"/>
            </a:xfrm>
            <a:prstGeom prst="rect">
              <a:avLst/>
            </a:prstGeom>
          </p:spPr>
        </p:pic>
        <p:pic>
          <p:nvPicPr>
            <p:cNvPr id="11" name="Picture 10"/>
            <p:cNvPicPr>
              <a:picLocks noChangeAspect="1"/>
            </p:cNvPicPr>
            <p:nvPr/>
          </p:nvPicPr>
          <p:blipFill>
            <a:blip r:embed="rId9"/>
            <a:stretch>
              <a:fillRect/>
            </a:stretch>
          </p:blipFill>
          <p:spPr>
            <a:xfrm>
              <a:off x="5968975" y="4532361"/>
              <a:ext cx="1895475" cy="695325"/>
            </a:xfrm>
            <a:prstGeom prst="rect">
              <a:avLst/>
            </a:prstGeom>
          </p:spPr>
        </p:pic>
        <p:pic>
          <p:nvPicPr>
            <p:cNvPr id="12" name="Picture 11"/>
            <p:cNvPicPr>
              <a:picLocks noChangeAspect="1"/>
            </p:cNvPicPr>
            <p:nvPr/>
          </p:nvPicPr>
          <p:blipFill>
            <a:blip r:embed="rId10"/>
            <a:stretch>
              <a:fillRect/>
            </a:stretch>
          </p:blipFill>
          <p:spPr>
            <a:xfrm>
              <a:off x="5975325" y="5517232"/>
              <a:ext cx="1914525" cy="714375"/>
            </a:xfrm>
            <a:prstGeom prst="rect">
              <a:avLst/>
            </a:prstGeom>
          </p:spPr>
        </p:pic>
      </p:grpSp>
      <p:grpSp>
        <p:nvGrpSpPr>
          <p:cNvPr id="16" name="Group 15">
            <a:extLst>
              <a:ext uri="{FF2B5EF4-FFF2-40B4-BE49-F238E27FC236}">
                <a16:creationId xmlns:a16="http://schemas.microsoft.com/office/drawing/2014/main" id="{C1A765B8-F94E-4EC0-A4C4-E489DFC29F9C}"/>
              </a:ext>
            </a:extLst>
          </p:cNvPr>
          <p:cNvGrpSpPr/>
          <p:nvPr/>
        </p:nvGrpSpPr>
        <p:grpSpPr>
          <a:xfrm>
            <a:off x="8206326" y="1988840"/>
            <a:ext cx="492443" cy="3744416"/>
            <a:chOff x="8206326" y="1988840"/>
            <a:chExt cx="492443" cy="3744416"/>
          </a:xfrm>
        </p:grpSpPr>
        <p:cxnSp>
          <p:nvCxnSpPr>
            <p:cNvPr id="14" name="Straight Arrow Connector 13">
              <a:extLst>
                <a:ext uri="{FF2B5EF4-FFF2-40B4-BE49-F238E27FC236}">
                  <a16:creationId xmlns:a16="http://schemas.microsoft.com/office/drawing/2014/main" id="{6D8D41AC-11E8-43C5-A7EF-0DB16E3F0009}"/>
                </a:ext>
              </a:extLst>
            </p:cNvPr>
            <p:cNvCxnSpPr/>
            <p:nvPr/>
          </p:nvCxnSpPr>
          <p:spPr bwMode="auto">
            <a:xfrm>
              <a:off x="8244408" y="1988840"/>
              <a:ext cx="0" cy="3744416"/>
            </a:xfrm>
            <a:prstGeom prst="straightConnector1">
              <a:avLst/>
            </a:prstGeom>
            <a:solidFill>
              <a:schemeClr val="accent1"/>
            </a:solidFill>
            <a:ln w="57150" cap="flat" cmpd="sng" algn="ctr">
              <a:solidFill>
                <a:schemeClr val="tx1"/>
              </a:solidFill>
              <a:prstDash val="solid"/>
              <a:miter lim="800000"/>
              <a:headEnd type="none" w="med" len="med"/>
              <a:tailEnd type="triangle"/>
            </a:ln>
            <a:effectLst/>
          </p:spPr>
        </p:cxnSp>
        <p:sp>
          <p:nvSpPr>
            <p:cNvPr id="15" name="TextBox 14">
              <a:extLst>
                <a:ext uri="{FF2B5EF4-FFF2-40B4-BE49-F238E27FC236}">
                  <a16:creationId xmlns:a16="http://schemas.microsoft.com/office/drawing/2014/main" id="{484F3814-E4B8-45B5-BF78-15820D4D7B3A}"/>
                </a:ext>
              </a:extLst>
            </p:cNvPr>
            <p:cNvSpPr txBox="1"/>
            <p:nvPr/>
          </p:nvSpPr>
          <p:spPr>
            <a:xfrm>
              <a:off x="8206326" y="3499090"/>
              <a:ext cx="492443" cy="723916"/>
            </a:xfrm>
            <a:prstGeom prst="rect">
              <a:avLst/>
            </a:prstGeom>
            <a:noFill/>
          </p:spPr>
          <p:txBody>
            <a:bodyPr vert="eaVert" wrap="none" rtlCol="0">
              <a:spAutoFit/>
            </a:bodyPr>
            <a:lstStyle/>
            <a:p>
              <a:r>
                <a:rPr lang="en-US" sz="2000" dirty="0"/>
                <a:t>Time</a:t>
              </a:r>
            </a:p>
          </p:txBody>
        </p:sp>
      </p:grpSp>
      <p:sp>
        <p:nvSpPr>
          <p:cNvPr id="17" name="TextBox 16">
            <a:extLst>
              <a:ext uri="{FF2B5EF4-FFF2-40B4-BE49-F238E27FC236}">
                <a16:creationId xmlns:a16="http://schemas.microsoft.com/office/drawing/2014/main" id="{631B2FE2-ECF1-4326-A4B1-A0D04469F05E}"/>
              </a:ext>
            </a:extLst>
          </p:cNvPr>
          <p:cNvSpPr txBox="1"/>
          <p:nvPr/>
        </p:nvSpPr>
        <p:spPr>
          <a:xfrm>
            <a:off x="323528" y="5779420"/>
            <a:ext cx="4584909" cy="338554"/>
          </a:xfrm>
          <a:prstGeom prst="rect">
            <a:avLst/>
          </a:prstGeom>
          <a:noFill/>
        </p:spPr>
        <p:txBody>
          <a:bodyPr wrap="none" rtlCol="0">
            <a:spAutoFit/>
          </a:bodyPr>
          <a:lstStyle/>
          <a:p>
            <a:r>
              <a:rPr lang="en-US" sz="1600" dirty="0">
                <a:solidFill>
                  <a:srgbClr val="C00000"/>
                </a:solidFill>
              </a:rPr>
              <a:t>Document discussing various SDLC in D2L!</a:t>
            </a:r>
          </a:p>
        </p:txBody>
      </p:sp>
    </p:spTree>
    <p:extLst>
      <p:ext uri="{BB962C8B-B14F-4D97-AF65-F5344CB8AC3E}">
        <p14:creationId xmlns:p14="http://schemas.microsoft.com/office/powerpoint/2010/main" val="1866569702"/>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defRPr/>
            </a:pPr>
            <a:r>
              <a:rPr lang="en-US" sz="2700" dirty="0"/>
              <a:t>Testing throughout the SDLC – in Waterfall</a:t>
            </a:r>
          </a:p>
        </p:txBody>
      </p:sp>
      <p:sp>
        <p:nvSpPr>
          <p:cNvPr id="55299" name="Rectangle 3"/>
          <p:cNvSpPr>
            <a:spLocks noGrp="1" noChangeArrowheads="1"/>
          </p:cNvSpPr>
          <p:nvPr>
            <p:ph idx="1"/>
          </p:nvPr>
        </p:nvSpPr>
        <p:spPr>
          <a:xfrm>
            <a:off x="467544" y="1714063"/>
            <a:ext cx="8425631" cy="3011081"/>
          </a:xfrm>
        </p:spPr>
        <p:txBody>
          <a:bodyPr/>
          <a:lstStyle/>
          <a:p>
            <a:pPr algn="just"/>
            <a:r>
              <a:rPr lang="en-US" sz="2100" dirty="0"/>
              <a:t>SDLC: Software Development Life Cycle </a:t>
            </a:r>
          </a:p>
          <a:p>
            <a:pPr algn="just"/>
            <a:r>
              <a:rPr lang="en-US" sz="2100" dirty="0"/>
              <a:t>Life-cycle development artifacts provides a rich source of test data</a:t>
            </a:r>
          </a:p>
          <a:p>
            <a:pPr algn="just"/>
            <a:r>
              <a:rPr lang="en-US" sz="2100" dirty="0"/>
              <a:t>Identifying test requirements and test cases </a:t>
            </a:r>
            <a:r>
              <a:rPr lang="en-US" sz="2100" u="sng" dirty="0"/>
              <a:t>early</a:t>
            </a:r>
            <a:r>
              <a:rPr lang="en-US" sz="2100" dirty="0"/>
              <a:t> helps shorten the development time</a:t>
            </a:r>
          </a:p>
          <a:p>
            <a:pPr algn="just"/>
            <a:r>
              <a:rPr lang="en-US" sz="2100" dirty="0"/>
              <a:t>They may help reveal faults</a:t>
            </a:r>
          </a:p>
          <a:p>
            <a:pPr algn="just"/>
            <a:r>
              <a:rPr lang="en-US" sz="2100" dirty="0"/>
              <a:t>It may also help identify early low testable specifications or design</a:t>
            </a:r>
          </a:p>
        </p:txBody>
      </p:sp>
      <p:sp>
        <p:nvSpPr>
          <p:cNvPr id="55301" name="Rectangle 5"/>
          <p:cNvSpPr>
            <a:spLocks noChangeArrowheads="1"/>
          </p:cNvSpPr>
          <p:nvPr/>
        </p:nvSpPr>
        <p:spPr bwMode="auto">
          <a:xfrm>
            <a:off x="1403350" y="4221163"/>
            <a:ext cx="1117600" cy="647700"/>
          </a:xfrm>
          <a:prstGeom prst="rect">
            <a:avLst/>
          </a:prstGeom>
          <a:solidFill>
            <a:srgbClr val="FF6600"/>
          </a:solidFill>
          <a:ln w="12700">
            <a:solidFill>
              <a:schemeClr val="tx1"/>
            </a:solidFill>
            <a:miter lim="800000"/>
            <a:headEnd/>
            <a:tailEnd/>
          </a:ln>
          <a:effectLst/>
        </p:spPr>
        <p:txBody>
          <a:bodyPr wrap="none" anchor="ctr"/>
          <a:lstStyle/>
          <a:p>
            <a:pPr algn="ctr">
              <a:defRPr/>
            </a:pPr>
            <a:r>
              <a:rPr lang="en-US" sz="1400" i="0">
                <a:latin typeface="Arial" charset="0"/>
              </a:rPr>
              <a:t>Analysis</a:t>
            </a:r>
            <a:endParaRPr lang="en-US" sz="1400">
              <a:effectLst>
                <a:outerShdw blurRad="38100" dist="38100" dir="2700000" algn="tl">
                  <a:srgbClr val="FFFFFF"/>
                </a:outerShdw>
              </a:effectLst>
              <a:latin typeface="Arial" charset="0"/>
            </a:endParaRPr>
          </a:p>
        </p:txBody>
      </p:sp>
      <p:sp>
        <p:nvSpPr>
          <p:cNvPr id="96261" name="Rectangle 6"/>
          <p:cNvSpPr>
            <a:spLocks noChangeArrowheads="1"/>
          </p:cNvSpPr>
          <p:nvPr/>
        </p:nvSpPr>
        <p:spPr bwMode="auto">
          <a:xfrm>
            <a:off x="2924175" y="4221163"/>
            <a:ext cx="1117600" cy="647700"/>
          </a:xfrm>
          <a:prstGeom prst="rect">
            <a:avLst/>
          </a:prstGeom>
          <a:solidFill>
            <a:srgbClr val="FF6600"/>
          </a:solidFill>
          <a:ln w="12700">
            <a:solidFill>
              <a:schemeClr val="tx1"/>
            </a:solidFill>
            <a:miter lim="800000"/>
            <a:headEnd/>
            <a:tailEnd/>
          </a:ln>
        </p:spPr>
        <p:txBody>
          <a:bodyPr wrap="none" anchor="ctr"/>
          <a:lstStyle/>
          <a:p>
            <a:pPr algn="ctr"/>
            <a:r>
              <a:rPr lang="en-US" sz="1400" i="0"/>
              <a:t>Design</a:t>
            </a:r>
          </a:p>
        </p:txBody>
      </p:sp>
      <p:sp>
        <p:nvSpPr>
          <p:cNvPr id="96262" name="Rectangle 7"/>
          <p:cNvSpPr>
            <a:spLocks noChangeArrowheads="1"/>
          </p:cNvSpPr>
          <p:nvPr/>
        </p:nvSpPr>
        <p:spPr bwMode="auto">
          <a:xfrm>
            <a:off x="4445000" y="4221163"/>
            <a:ext cx="1512888" cy="647700"/>
          </a:xfrm>
          <a:prstGeom prst="rect">
            <a:avLst/>
          </a:prstGeom>
          <a:solidFill>
            <a:srgbClr val="FF6600"/>
          </a:solidFill>
          <a:ln w="12700">
            <a:solidFill>
              <a:schemeClr val="tx1"/>
            </a:solidFill>
            <a:miter lim="800000"/>
            <a:headEnd/>
            <a:tailEnd/>
          </a:ln>
        </p:spPr>
        <p:txBody>
          <a:bodyPr wrap="none" anchor="ctr"/>
          <a:lstStyle/>
          <a:p>
            <a:pPr algn="ctr"/>
            <a:r>
              <a:rPr lang="en-US" sz="1400" i="0"/>
              <a:t>Implementation</a:t>
            </a:r>
          </a:p>
        </p:txBody>
      </p:sp>
      <p:sp>
        <p:nvSpPr>
          <p:cNvPr id="96263" name="Rectangle 8"/>
          <p:cNvSpPr>
            <a:spLocks noChangeArrowheads="1"/>
          </p:cNvSpPr>
          <p:nvPr/>
        </p:nvSpPr>
        <p:spPr bwMode="auto">
          <a:xfrm>
            <a:off x="6361113" y="4221163"/>
            <a:ext cx="1117600" cy="647700"/>
          </a:xfrm>
          <a:prstGeom prst="rect">
            <a:avLst/>
          </a:prstGeom>
          <a:solidFill>
            <a:srgbClr val="FF6600"/>
          </a:solidFill>
          <a:ln w="12700">
            <a:solidFill>
              <a:schemeClr val="tx1"/>
            </a:solidFill>
            <a:miter lim="800000"/>
            <a:headEnd/>
            <a:tailEnd/>
          </a:ln>
        </p:spPr>
        <p:txBody>
          <a:bodyPr wrap="none" anchor="ctr"/>
          <a:lstStyle/>
          <a:p>
            <a:pPr algn="ctr"/>
            <a:r>
              <a:rPr lang="en-US" sz="1400" i="0">
                <a:solidFill>
                  <a:schemeClr val="tx2"/>
                </a:solidFill>
              </a:rPr>
              <a:t>Testing</a:t>
            </a:r>
          </a:p>
        </p:txBody>
      </p:sp>
      <p:sp>
        <p:nvSpPr>
          <p:cNvPr id="96264" name="AutoShape 18"/>
          <p:cNvSpPr>
            <a:spLocks noChangeArrowheads="1"/>
          </p:cNvSpPr>
          <p:nvPr/>
        </p:nvSpPr>
        <p:spPr bwMode="auto">
          <a:xfrm>
            <a:off x="2555875" y="4364038"/>
            <a:ext cx="288925" cy="358775"/>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endParaRPr lang="en-US"/>
          </a:p>
        </p:txBody>
      </p:sp>
      <p:sp>
        <p:nvSpPr>
          <p:cNvPr id="96265" name="AutoShape 19"/>
          <p:cNvSpPr>
            <a:spLocks noChangeArrowheads="1"/>
          </p:cNvSpPr>
          <p:nvPr/>
        </p:nvSpPr>
        <p:spPr bwMode="auto">
          <a:xfrm>
            <a:off x="4068763" y="4364038"/>
            <a:ext cx="288925" cy="358775"/>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endParaRPr lang="en-US"/>
          </a:p>
        </p:txBody>
      </p:sp>
      <p:sp>
        <p:nvSpPr>
          <p:cNvPr id="96266" name="AutoShape 20"/>
          <p:cNvSpPr>
            <a:spLocks noChangeArrowheads="1"/>
          </p:cNvSpPr>
          <p:nvPr/>
        </p:nvSpPr>
        <p:spPr bwMode="auto">
          <a:xfrm>
            <a:off x="6011863" y="4364038"/>
            <a:ext cx="288925" cy="358775"/>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endParaRPr lang="en-US"/>
          </a:p>
        </p:txBody>
      </p:sp>
      <p:sp>
        <p:nvSpPr>
          <p:cNvPr id="55318" name="Rectangle 22"/>
          <p:cNvSpPr>
            <a:spLocks noChangeArrowheads="1"/>
          </p:cNvSpPr>
          <p:nvPr/>
        </p:nvSpPr>
        <p:spPr bwMode="auto">
          <a:xfrm>
            <a:off x="1511300" y="5518150"/>
            <a:ext cx="1580882" cy="707886"/>
          </a:xfrm>
          <a:prstGeom prst="rect">
            <a:avLst/>
          </a:prstGeom>
          <a:noFill/>
          <a:ln w="12700">
            <a:noFill/>
            <a:miter lim="800000"/>
            <a:headEnd/>
            <a:tailEnd/>
          </a:ln>
          <a:effectLst/>
        </p:spPr>
        <p:txBody>
          <a:bodyPr wrap="none">
            <a:spAutoFit/>
          </a:bodyPr>
          <a:lstStyle/>
          <a:p>
            <a:pPr>
              <a:defRPr/>
            </a:pPr>
            <a:r>
              <a:rPr lang="en-US" sz="2000" b="0" i="0" dirty="0">
                <a:solidFill>
                  <a:schemeClr val="tx2"/>
                </a:solidFill>
                <a:effectLst>
                  <a:outerShdw blurRad="38100" dist="38100" dir="2700000" algn="tl">
                    <a:srgbClr val="C0C0C0"/>
                  </a:outerShdw>
                </a:effectLst>
                <a:latin typeface="Arial" charset="0"/>
              </a:rPr>
              <a:t>Preparation </a:t>
            </a:r>
          </a:p>
          <a:p>
            <a:pPr>
              <a:defRPr/>
            </a:pPr>
            <a:r>
              <a:rPr lang="en-US" sz="2000" b="0" i="0" dirty="0">
                <a:solidFill>
                  <a:schemeClr val="tx2"/>
                </a:solidFill>
                <a:effectLst>
                  <a:outerShdw blurRad="38100" dist="38100" dir="2700000" algn="tl">
                    <a:srgbClr val="C0C0C0"/>
                  </a:outerShdw>
                </a:effectLst>
                <a:latin typeface="Arial" charset="0"/>
              </a:rPr>
              <a:t>for Test</a:t>
            </a:r>
          </a:p>
        </p:txBody>
      </p:sp>
      <p:sp>
        <p:nvSpPr>
          <p:cNvPr id="96268" name="Line 23"/>
          <p:cNvSpPr>
            <a:spLocks noChangeShapeType="1"/>
          </p:cNvSpPr>
          <p:nvPr/>
        </p:nvSpPr>
        <p:spPr bwMode="auto">
          <a:xfrm flipV="1">
            <a:off x="1943100" y="4941888"/>
            <a:ext cx="1588" cy="576262"/>
          </a:xfrm>
          <a:prstGeom prst="line">
            <a:avLst/>
          </a:prstGeom>
          <a:noFill/>
          <a:ln w="12700">
            <a:solidFill>
              <a:schemeClr val="tx1"/>
            </a:solidFill>
            <a:round/>
            <a:headEnd/>
            <a:tailEnd type="triangle" w="med" len="med"/>
          </a:ln>
        </p:spPr>
        <p:txBody>
          <a:bodyPr/>
          <a:lstStyle/>
          <a:p>
            <a:endParaRPr lang="en-CA"/>
          </a:p>
        </p:txBody>
      </p:sp>
      <p:sp>
        <p:nvSpPr>
          <p:cNvPr id="55320" name="Rectangle 24"/>
          <p:cNvSpPr>
            <a:spLocks noChangeArrowheads="1"/>
          </p:cNvSpPr>
          <p:nvPr/>
        </p:nvSpPr>
        <p:spPr bwMode="auto">
          <a:xfrm>
            <a:off x="3095625" y="5518150"/>
            <a:ext cx="1580882" cy="707886"/>
          </a:xfrm>
          <a:prstGeom prst="rect">
            <a:avLst/>
          </a:prstGeom>
          <a:noFill/>
          <a:ln w="12700">
            <a:noFill/>
            <a:miter lim="800000"/>
            <a:headEnd/>
            <a:tailEnd/>
          </a:ln>
          <a:effectLst/>
        </p:spPr>
        <p:txBody>
          <a:bodyPr wrap="none">
            <a:spAutoFit/>
          </a:bodyPr>
          <a:lstStyle/>
          <a:p>
            <a:pPr>
              <a:defRPr/>
            </a:pPr>
            <a:r>
              <a:rPr lang="en-US" sz="2000" b="0" i="0" dirty="0">
                <a:solidFill>
                  <a:schemeClr val="tx2"/>
                </a:solidFill>
                <a:effectLst>
                  <a:outerShdw blurRad="38100" dist="38100" dir="2700000" algn="tl">
                    <a:srgbClr val="C0C0C0"/>
                  </a:outerShdw>
                </a:effectLst>
                <a:latin typeface="Arial" charset="0"/>
              </a:rPr>
              <a:t>Preparation </a:t>
            </a:r>
          </a:p>
          <a:p>
            <a:pPr>
              <a:defRPr/>
            </a:pPr>
            <a:r>
              <a:rPr lang="en-US" sz="2000" b="0" i="0" dirty="0">
                <a:solidFill>
                  <a:schemeClr val="tx2"/>
                </a:solidFill>
                <a:effectLst>
                  <a:outerShdw blurRad="38100" dist="38100" dir="2700000" algn="tl">
                    <a:srgbClr val="C0C0C0"/>
                  </a:outerShdw>
                </a:effectLst>
                <a:latin typeface="Arial" charset="0"/>
              </a:rPr>
              <a:t>for Test</a:t>
            </a:r>
          </a:p>
        </p:txBody>
      </p:sp>
      <p:sp>
        <p:nvSpPr>
          <p:cNvPr id="96270" name="Line 25"/>
          <p:cNvSpPr>
            <a:spLocks noChangeShapeType="1"/>
          </p:cNvSpPr>
          <p:nvPr/>
        </p:nvSpPr>
        <p:spPr bwMode="auto">
          <a:xfrm flipV="1">
            <a:off x="3527425" y="4941888"/>
            <a:ext cx="1588" cy="576262"/>
          </a:xfrm>
          <a:prstGeom prst="line">
            <a:avLst/>
          </a:prstGeom>
          <a:noFill/>
          <a:ln w="12700">
            <a:solidFill>
              <a:schemeClr val="tx1"/>
            </a:solidFill>
            <a:round/>
            <a:headEnd/>
            <a:tailEnd type="triangle" w="med" len="med"/>
          </a:ln>
        </p:spPr>
        <p:txBody>
          <a:bodyPr/>
          <a:lstStyle/>
          <a:p>
            <a:endParaRPr lang="en-CA"/>
          </a:p>
        </p:txBody>
      </p:sp>
      <p:sp>
        <p:nvSpPr>
          <p:cNvPr id="55322" name="Rectangle 26"/>
          <p:cNvSpPr>
            <a:spLocks noChangeArrowheads="1"/>
          </p:cNvSpPr>
          <p:nvPr/>
        </p:nvSpPr>
        <p:spPr bwMode="auto">
          <a:xfrm>
            <a:off x="4694238" y="5518150"/>
            <a:ext cx="997837" cy="707886"/>
          </a:xfrm>
          <a:prstGeom prst="rect">
            <a:avLst/>
          </a:prstGeom>
          <a:noFill/>
          <a:ln w="12700">
            <a:noFill/>
            <a:miter lim="800000"/>
            <a:headEnd/>
            <a:tailEnd/>
          </a:ln>
          <a:effectLst/>
        </p:spPr>
        <p:txBody>
          <a:bodyPr wrap="none">
            <a:spAutoFit/>
          </a:bodyPr>
          <a:lstStyle/>
          <a:p>
            <a:pPr>
              <a:defRPr/>
            </a:pPr>
            <a:r>
              <a:rPr lang="en-US" sz="2000" b="0" i="0" dirty="0">
                <a:solidFill>
                  <a:schemeClr val="tx2"/>
                </a:solidFill>
                <a:effectLst>
                  <a:outerShdw blurRad="38100" dist="38100" dir="2700000" algn="tl">
                    <a:srgbClr val="C0C0C0"/>
                  </a:outerShdw>
                </a:effectLst>
                <a:latin typeface="Arial" charset="0"/>
              </a:rPr>
              <a:t>Unit </a:t>
            </a:r>
          </a:p>
          <a:p>
            <a:pPr>
              <a:defRPr/>
            </a:pPr>
            <a:r>
              <a:rPr lang="en-US" sz="2000" b="0" i="0" dirty="0">
                <a:solidFill>
                  <a:schemeClr val="tx2"/>
                </a:solidFill>
                <a:effectLst>
                  <a:outerShdw blurRad="38100" dist="38100" dir="2700000" algn="tl">
                    <a:srgbClr val="C0C0C0"/>
                  </a:outerShdw>
                </a:effectLst>
                <a:latin typeface="Arial" charset="0"/>
              </a:rPr>
              <a:t>Testing</a:t>
            </a:r>
          </a:p>
        </p:txBody>
      </p:sp>
      <p:sp>
        <p:nvSpPr>
          <p:cNvPr id="96272" name="Line 27"/>
          <p:cNvSpPr>
            <a:spLocks noChangeShapeType="1"/>
          </p:cNvSpPr>
          <p:nvPr/>
        </p:nvSpPr>
        <p:spPr bwMode="auto">
          <a:xfrm flipV="1">
            <a:off x="5126038" y="4941888"/>
            <a:ext cx="1587" cy="576262"/>
          </a:xfrm>
          <a:prstGeom prst="line">
            <a:avLst/>
          </a:prstGeom>
          <a:noFill/>
          <a:ln w="12700">
            <a:solidFill>
              <a:schemeClr val="tx1"/>
            </a:solidFill>
            <a:round/>
            <a:headEnd/>
            <a:tailEnd type="triangle" w="med" len="med"/>
          </a:ln>
        </p:spPr>
        <p:txBody>
          <a:bodyPr/>
          <a:lstStyle/>
          <a:p>
            <a:endParaRPr lang="en-CA"/>
          </a:p>
        </p:txBody>
      </p:sp>
      <p:sp>
        <p:nvSpPr>
          <p:cNvPr id="55324" name="Rectangle 28"/>
          <p:cNvSpPr>
            <a:spLocks noChangeArrowheads="1"/>
          </p:cNvSpPr>
          <p:nvPr/>
        </p:nvSpPr>
        <p:spPr bwMode="auto">
          <a:xfrm>
            <a:off x="6494463" y="5518150"/>
            <a:ext cx="1874872" cy="707886"/>
          </a:xfrm>
          <a:prstGeom prst="rect">
            <a:avLst/>
          </a:prstGeom>
          <a:noFill/>
          <a:ln w="12700">
            <a:noFill/>
            <a:miter lim="800000"/>
            <a:headEnd/>
            <a:tailEnd/>
          </a:ln>
          <a:effectLst/>
        </p:spPr>
        <p:txBody>
          <a:bodyPr wrap="none">
            <a:spAutoFit/>
          </a:bodyPr>
          <a:lstStyle/>
          <a:p>
            <a:pPr>
              <a:defRPr/>
            </a:pPr>
            <a:r>
              <a:rPr lang="en-US" sz="2000" b="0" i="0">
                <a:solidFill>
                  <a:schemeClr val="tx2"/>
                </a:solidFill>
                <a:effectLst>
                  <a:outerShdw blurRad="38100" dist="38100" dir="2700000" algn="tl">
                    <a:srgbClr val="C0C0C0"/>
                  </a:outerShdw>
                </a:effectLst>
                <a:latin typeface="Arial" charset="0"/>
              </a:rPr>
              <a:t>Acceptance, </a:t>
            </a:r>
          </a:p>
          <a:p>
            <a:pPr>
              <a:defRPr/>
            </a:pPr>
            <a:r>
              <a:rPr lang="en-US" sz="2000" b="0" i="0">
                <a:solidFill>
                  <a:schemeClr val="tx2"/>
                </a:solidFill>
                <a:effectLst>
                  <a:outerShdw blurRad="38100" dist="38100" dir="2700000" algn="tl">
                    <a:srgbClr val="C0C0C0"/>
                  </a:outerShdw>
                </a:effectLst>
                <a:latin typeface="Arial" charset="0"/>
              </a:rPr>
              <a:t>system Testing</a:t>
            </a:r>
          </a:p>
        </p:txBody>
      </p:sp>
      <p:sp>
        <p:nvSpPr>
          <p:cNvPr id="96274" name="Line 29"/>
          <p:cNvSpPr>
            <a:spLocks noChangeShapeType="1"/>
          </p:cNvSpPr>
          <p:nvPr/>
        </p:nvSpPr>
        <p:spPr bwMode="auto">
          <a:xfrm flipV="1">
            <a:off x="6926263" y="4941888"/>
            <a:ext cx="1587" cy="576262"/>
          </a:xfrm>
          <a:prstGeom prst="line">
            <a:avLst/>
          </a:prstGeom>
          <a:noFill/>
          <a:ln w="12700">
            <a:solidFill>
              <a:schemeClr val="tx1"/>
            </a:solidFill>
            <a:round/>
            <a:headEnd/>
            <a:tailEnd type="triangle" w="med" len="med"/>
          </a:ln>
        </p:spPr>
        <p:txBody>
          <a:bodyPr/>
          <a:lstStyle/>
          <a:p>
            <a:endParaRPr lang="en-CA"/>
          </a:p>
        </p:txBody>
      </p:sp>
    </p:spTree>
    <p:extLst>
      <p:ext uri="{BB962C8B-B14F-4D97-AF65-F5344CB8AC3E}">
        <p14:creationId xmlns:p14="http://schemas.microsoft.com/office/powerpoint/2010/main" val="3485282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in Waterfall</a:t>
            </a:r>
          </a:p>
        </p:txBody>
      </p:sp>
      <p:pic>
        <p:nvPicPr>
          <p:cNvPr id="4" name="Picture 3" descr="SDLC Waterfall Model"/>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00808"/>
            <a:ext cx="6624735" cy="4176464"/>
          </a:xfrm>
          <a:prstGeom prst="rect">
            <a:avLst/>
          </a:prstGeom>
          <a:noFill/>
          <a:ln>
            <a:noFill/>
          </a:ln>
        </p:spPr>
      </p:pic>
      <p:sp>
        <p:nvSpPr>
          <p:cNvPr id="6" name="Left Arrow 5"/>
          <p:cNvSpPr/>
          <p:nvPr/>
        </p:nvSpPr>
        <p:spPr bwMode="auto">
          <a:xfrm>
            <a:off x="6660232" y="3573016"/>
            <a:ext cx="1008112" cy="720080"/>
          </a:xfrm>
          <a:prstGeom prst="leftArrow">
            <a:avLst/>
          </a:prstGeom>
          <a:solidFill>
            <a:srgbClr val="C0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1279723803"/>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&amp; Verification</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a:t>
            </a:fld>
            <a:endParaRPr lang="en-US" altLang="ja-JP"/>
          </a:p>
        </p:txBody>
      </p:sp>
      <p:sp>
        <p:nvSpPr>
          <p:cNvPr id="3" name="TextBox 2">
            <a:extLst>
              <a:ext uri="{FF2B5EF4-FFF2-40B4-BE49-F238E27FC236}">
                <a16:creationId xmlns:a16="http://schemas.microsoft.com/office/drawing/2014/main" id="{C7AECDF2-E1C7-45D9-AAAC-A80FD324BF37}"/>
              </a:ext>
            </a:extLst>
          </p:cNvPr>
          <p:cNvSpPr txBox="1"/>
          <p:nvPr/>
        </p:nvSpPr>
        <p:spPr>
          <a:xfrm>
            <a:off x="5580112" y="5733256"/>
            <a:ext cx="2592288" cy="338554"/>
          </a:xfrm>
          <a:prstGeom prst="rect">
            <a:avLst/>
          </a:prstGeom>
          <a:noFill/>
        </p:spPr>
        <p:txBody>
          <a:bodyPr wrap="square" rtlCol="0">
            <a:spAutoFit/>
          </a:bodyPr>
          <a:lstStyle/>
          <a:p>
            <a:r>
              <a:rPr lang="en-US" sz="1600" dirty="0">
                <a:solidFill>
                  <a:srgbClr val="FF0000"/>
                </a:solidFill>
              </a:rPr>
              <a:t>Building the right thing</a:t>
            </a:r>
          </a:p>
        </p:txBody>
      </p:sp>
      <p:sp>
        <p:nvSpPr>
          <p:cNvPr id="7" name="TextBox 6">
            <a:extLst>
              <a:ext uri="{FF2B5EF4-FFF2-40B4-BE49-F238E27FC236}">
                <a16:creationId xmlns:a16="http://schemas.microsoft.com/office/drawing/2014/main" id="{FB1A1796-C615-46A6-90F2-FD829C1709D9}"/>
              </a:ext>
            </a:extLst>
          </p:cNvPr>
          <p:cNvSpPr txBox="1"/>
          <p:nvPr/>
        </p:nvSpPr>
        <p:spPr>
          <a:xfrm>
            <a:off x="1990316" y="5733256"/>
            <a:ext cx="2592288" cy="338554"/>
          </a:xfrm>
          <a:prstGeom prst="rect">
            <a:avLst/>
          </a:prstGeom>
          <a:noFill/>
        </p:spPr>
        <p:txBody>
          <a:bodyPr wrap="square" rtlCol="0">
            <a:spAutoFit/>
          </a:bodyPr>
          <a:lstStyle/>
          <a:p>
            <a:r>
              <a:rPr lang="en-US" sz="1600" dirty="0">
                <a:solidFill>
                  <a:srgbClr val="FF0000"/>
                </a:solidFill>
              </a:rPr>
              <a:t>Building the thing right</a:t>
            </a:r>
          </a:p>
        </p:txBody>
      </p:sp>
      <p:grpSp>
        <p:nvGrpSpPr>
          <p:cNvPr id="9" name="Group 8">
            <a:extLst>
              <a:ext uri="{FF2B5EF4-FFF2-40B4-BE49-F238E27FC236}">
                <a16:creationId xmlns:a16="http://schemas.microsoft.com/office/drawing/2014/main" id="{20E8B980-C4F5-43DA-99C8-2705705B5519}"/>
              </a:ext>
            </a:extLst>
          </p:cNvPr>
          <p:cNvGrpSpPr/>
          <p:nvPr/>
        </p:nvGrpSpPr>
        <p:grpSpPr>
          <a:xfrm>
            <a:off x="827584" y="1772816"/>
            <a:ext cx="7557145" cy="4010474"/>
            <a:chOff x="827584" y="1772816"/>
            <a:chExt cx="7557145" cy="4010474"/>
          </a:xfrm>
        </p:grpSpPr>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827584" y="1772816"/>
              <a:ext cx="7557145" cy="4010474"/>
            </a:xfrm>
            <a:prstGeom prst="rect">
              <a:avLst/>
            </a:prstGeom>
          </p:spPr>
        </p:pic>
        <p:sp>
          <p:nvSpPr>
            <p:cNvPr id="6" name="TextBox 5">
              <a:extLst>
                <a:ext uri="{FF2B5EF4-FFF2-40B4-BE49-F238E27FC236}">
                  <a16:creationId xmlns:a16="http://schemas.microsoft.com/office/drawing/2014/main" id="{97918B9F-EAAD-4375-8875-9E8BA6AE6B3D}"/>
                </a:ext>
              </a:extLst>
            </p:cNvPr>
            <p:cNvSpPr txBox="1"/>
            <p:nvPr/>
          </p:nvSpPr>
          <p:spPr>
            <a:xfrm>
              <a:off x="4074279" y="3470276"/>
              <a:ext cx="1452642" cy="307777"/>
            </a:xfrm>
            <a:prstGeom prst="rect">
              <a:avLst/>
            </a:prstGeom>
            <a:noFill/>
          </p:spPr>
          <p:txBody>
            <a:bodyPr wrap="none" rtlCol="0">
              <a:spAutoFit/>
            </a:bodyPr>
            <a:lstStyle/>
            <a:p>
              <a:r>
                <a:rPr lang="en-US" sz="1400" dirty="0"/>
                <a:t>Requirements</a:t>
              </a:r>
            </a:p>
          </p:txBody>
        </p:sp>
      </p:grpSp>
    </p:spTree>
    <p:extLst>
      <p:ext uri="{BB962C8B-B14F-4D97-AF65-F5344CB8AC3E}">
        <p14:creationId xmlns:p14="http://schemas.microsoft.com/office/powerpoint/2010/main" val="2325032932"/>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Model Pros &amp; Cons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43834036"/>
              </p:ext>
            </p:extLst>
          </p:nvPr>
        </p:nvGraphicFramePr>
        <p:xfrm>
          <a:off x="215900" y="1907128"/>
          <a:ext cx="8712200" cy="3754120"/>
        </p:xfrm>
        <a:graphic>
          <a:graphicData uri="http://schemas.openxmlformats.org/drawingml/2006/table">
            <a:tbl>
              <a:tblPr firstRow="1" bandRow="1">
                <a:tableStyleId>{5940675A-B579-460E-94D1-54222C63F5DA}</a:tableStyleId>
              </a:tblPr>
              <a:tblGrid>
                <a:gridCol w="4356100">
                  <a:extLst>
                    <a:ext uri="{9D8B030D-6E8A-4147-A177-3AD203B41FA5}">
                      <a16:colId xmlns:a16="http://schemas.microsoft.com/office/drawing/2014/main" val="20000"/>
                    </a:ext>
                  </a:extLst>
                </a:gridCol>
                <a:gridCol w="4356100">
                  <a:extLst>
                    <a:ext uri="{9D8B030D-6E8A-4147-A177-3AD203B41FA5}">
                      <a16:colId xmlns:a16="http://schemas.microsoft.com/office/drawing/2014/main" val="20001"/>
                    </a:ext>
                  </a:extLst>
                </a:gridCol>
              </a:tblGrid>
              <a:tr h="370840">
                <a:tc>
                  <a:txBody>
                    <a:bodyPr/>
                    <a:lstStyle/>
                    <a:p>
                      <a:r>
                        <a:rPr lang="en-US" sz="1800" kern="1200" dirty="0">
                          <a:effectLst/>
                        </a:rPr>
                        <a:t>Pros</a:t>
                      </a:r>
                      <a:endParaRPr lang="en-US" dirty="0"/>
                    </a:p>
                  </a:txBody>
                  <a:tcPr/>
                </a:tc>
                <a:tc>
                  <a:txBody>
                    <a:bodyPr/>
                    <a:lstStyle/>
                    <a:p>
                      <a:r>
                        <a:rPr lang="en-US" sz="1800" kern="1200" dirty="0">
                          <a:effectLst/>
                        </a:rPr>
                        <a:t>Cons</a:t>
                      </a:r>
                      <a:endParaRPr lang="en-US" dirty="0"/>
                    </a:p>
                  </a:txBody>
                  <a:tcPr/>
                </a:tc>
                <a:extLst>
                  <a:ext uri="{0D108BD9-81ED-4DB2-BD59-A6C34878D82A}">
                    <a16:rowId xmlns:a16="http://schemas.microsoft.com/office/drawing/2014/main" val="10000"/>
                  </a:ext>
                </a:extLst>
              </a:tr>
              <a:tr h="370840">
                <a:tc>
                  <a:txBody>
                    <a:bodyPr/>
                    <a:lstStyle/>
                    <a:p>
                      <a:pPr marL="285750" indent="-285750" algn="just">
                        <a:buFont typeface="Arial" panose="020B0604020202020204" pitchFamily="34" charset="0"/>
                        <a:buChar char="•"/>
                      </a:pPr>
                      <a:r>
                        <a:rPr lang="en-US" sz="1800" kern="1200" dirty="0">
                          <a:effectLst/>
                        </a:rPr>
                        <a:t>Simple and easy to understand and use</a:t>
                      </a:r>
                    </a:p>
                    <a:p>
                      <a:pPr marL="285750" indent="-285750" algn="just">
                        <a:buFont typeface="Arial" panose="020B0604020202020204" pitchFamily="34" charset="0"/>
                        <a:buChar char="•"/>
                      </a:pPr>
                      <a:r>
                        <a:rPr lang="en-US" sz="1800" kern="1200" dirty="0">
                          <a:effectLst/>
                        </a:rPr>
                        <a:t>Easy to manage due to the rigidity of the model because ach phase has specific deliverables and a review process</a:t>
                      </a:r>
                    </a:p>
                    <a:p>
                      <a:pPr marL="285750" indent="-285750" algn="just">
                        <a:buFont typeface="Arial" panose="020B0604020202020204" pitchFamily="34" charset="0"/>
                        <a:buChar char="•"/>
                      </a:pPr>
                      <a:r>
                        <a:rPr lang="en-US" sz="1800" kern="1200" dirty="0">
                          <a:effectLst/>
                        </a:rPr>
                        <a:t>Phases are processed and completed one at a time</a:t>
                      </a:r>
                    </a:p>
                    <a:p>
                      <a:pPr marL="285750" indent="-285750" algn="just">
                        <a:buFont typeface="Arial" panose="020B0604020202020204" pitchFamily="34" charset="0"/>
                        <a:buChar char="•"/>
                      </a:pPr>
                      <a:r>
                        <a:rPr lang="en-US" sz="1800" kern="1200" dirty="0">
                          <a:effectLst/>
                        </a:rPr>
                        <a:t>Works well for smaller projects where requirements are very well understood</a:t>
                      </a:r>
                    </a:p>
                    <a:p>
                      <a:pPr marL="285750" indent="-285750" algn="just">
                        <a:buFont typeface="Arial" panose="020B0604020202020204" pitchFamily="34" charset="0"/>
                        <a:buChar char="•"/>
                      </a:pPr>
                      <a:r>
                        <a:rPr lang="en-US" sz="1800" kern="1200" dirty="0">
                          <a:effectLst/>
                        </a:rPr>
                        <a:t>Clearly defined stages</a:t>
                      </a:r>
                    </a:p>
                    <a:p>
                      <a:pPr marL="285750" indent="-285750" algn="just">
                        <a:buFont typeface="Arial" panose="020B0604020202020204" pitchFamily="34" charset="0"/>
                        <a:buChar char="•"/>
                      </a:pPr>
                      <a:r>
                        <a:rPr lang="en-US" sz="1800" kern="1200" dirty="0">
                          <a:effectLst/>
                        </a:rPr>
                        <a:t>Easy to arrange tasks</a:t>
                      </a:r>
                    </a:p>
                    <a:p>
                      <a:pPr marL="285750" indent="-285750" algn="just">
                        <a:buFont typeface="Arial" panose="020B0604020202020204" pitchFamily="34" charset="0"/>
                        <a:buChar char="•"/>
                      </a:pPr>
                      <a:r>
                        <a:rPr lang="en-US" sz="1800" kern="1200" dirty="0">
                          <a:effectLst/>
                        </a:rPr>
                        <a:t>Process and results are well documented</a:t>
                      </a:r>
                    </a:p>
                    <a:p>
                      <a:endParaRPr lang="en-US" dirty="0"/>
                    </a:p>
                  </a:txBody>
                  <a:tcPr/>
                </a:tc>
                <a:tc>
                  <a:txBody>
                    <a:bodyPr/>
                    <a:lstStyle/>
                    <a:p>
                      <a:pPr marL="285750" indent="-285750" algn="just">
                        <a:buFont typeface="Arial" panose="020B0604020202020204" pitchFamily="34" charset="0"/>
                        <a:buChar char="•"/>
                      </a:pPr>
                      <a:r>
                        <a:rPr lang="en-US" sz="1800" kern="1200" dirty="0"/>
                        <a:t>No working software is produced until late during the life cycle</a:t>
                      </a:r>
                    </a:p>
                    <a:p>
                      <a:pPr marL="285750" indent="-285750" algn="just">
                        <a:buFont typeface="Arial" panose="020B0604020202020204" pitchFamily="34" charset="0"/>
                        <a:buChar char="•"/>
                      </a:pPr>
                      <a:r>
                        <a:rPr lang="en-US" sz="1800" kern="1200" dirty="0"/>
                        <a:t>High amounts of risk and uncertainty</a:t>
                      </a:r>
                    </a:p>
                    <a:p>
                      <a:pPr marL="285750" indent="-285750" algn="just">
                        <a:buFont typeface="Arial" panose="020B0604020202020204" pitchFamily="34" charset="0"/>
                        <a:buChar char="•"/>
                      </a:pPr>
                      <a:r>
                        <a:rPr lang="en-US" sz="1800" kern="1200" dirty="0"/>
                        <a:t>Not a good model for complex and object-oriented projects</a:t>
                      </a:r>
                    </a:p>
                    <a:p>
                      <a:pPr marL="285750" indent="-285750" algn="just">
                        <a:buFont typeface="Arial" panose="020B0604020202020204" pitchFamily="34" charset="0"/>
                        <a:buChar char="•"/>
                      </a:pPr>
                      <a:r>
                        <a:rPr lang="en-US" sz="1800" kern="1200" dirty="0"/>
                        <a:t>Poor model for long and ongoing projects</a:t>
                      </a:r>
                    </a:p>
                    <a:p>
                      <a:pPr marL="285750" marR="0" lvl="1"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t>It does not allow for much reflection or revision, i.e. once an application is in the testing stage, it is very difficult to go back and change something that was not well-documented</a:t>
                      </a:r>
                      <a:endParaRPr lang="en-US" sz="1800" b="0"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13640557"/>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in Iterative Model</a:t>
            </a:r>
          </a:p>
        </p:txBody>
      </p:sp>
      <p:sp>
        <p:nvSpPr>
          <p:cNvPr id="3" name="Content Placeholder 2"/>
          <p:cNvSpPr>
            <a:spLocks noGrp="1"/>
          </p:cNvSpPr>
          <p:nvPr>
            <p:ph idx="1"/>
          </p:nvPr>
        </p:nvSpPr>
        <p:spPr>
          <a:xfrm>
            <a:off x="215516" y="1700808"/>
            <a:ext cx="8712968" cy="2902077"/>
          </a:xfrm>
        </p:spPr>
        <p:txBody>
          <a:bodyPr/>
          <a:lstStyle/>
          <a:p>
            <a:r>
              <a:rPr lang="en-US" sz="2400" b="0" dirty="0"/>
              <a:t>Iterative process starts with a simple implementation of a subset of the software requirements</a:t>
            </a:r>
          </a:p>
          <a:p>
            <a:r>
              <a:rPr lang="en-US" sz="2400" b="0" dirty="0"/>
              <a:t>At each iteration, design modifications are made and new functional capabilities are added </a:t>
            </a:r>
          </a:p>
          <a:p>
            <a:r>
              <a:rPr lang="en-US" sz="2400" b="0" dirty="0"/>
              <a:t>The basic idea behind this method is to develop a system through repeated cycles (iterative) and in smaller portions at a time (incremental)</a:t>
            </a:r>
            <a:endParaRPr lang="en-US" sz="2400" dirty="0"/>
          </a:p>
        </p:txBody>
      </p:sp>
      <p:pic>
        <p:nvPicPr>
          <p:cNvPr id="2050" name="Picture 2" descr="http://users.csc.calpoly.edu/~jdalbey/308/Lectures/images/Agi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130586"/>
            <a:ext cx="3744416" cy="219294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bwMode="auto">
          <a:xfrm>
            <a:off x="3959932" y="5589240"/>
            <a:ext cx="768178" cy="491984"/>
          </a:xfrm>
          <a:prstGeom prst="rightArrow">
            <a:avLst/>
          </a:prstGeom>
          <a:solidFill>
            <a:srgbClr val="C0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3501950593"/>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Model Pros &amp; Cons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8519474"/>
              </p:ext>
            </p:extLst>
          </p:nvPr>
        </p:nvGraphicFramePr>
        <p:xfrm>
          <a:off x="360300" y="1744816"/>
          <a:ext cx="8316156" cy="4348480"/>
        </p:xfrm>
        <a:graphic>
          <a:graphicData uri="http://schemas.openxmlformats.org/drawingml/2006/table">
            <a:tbl>
              <a:tblPr firstRow="1" bandRow="1">
                <a:tableStyleId>{5940675A-B579-460E-94D1-54222C63F5DA}</a:tableStyleId>
              </a:tblPr>
              <a:tblGrid>
                <a:gridCol w="4356100">
                  <a:extLst>
                    <a:ext uri="{9D8B030D-6E8A-4147-A177-3AD203B41FA5}">
                      <a16:colId xmlns:a16="http://schemas.microsoft.com/office/drawing/2014/main" val="20000"/>
                    </a:ext>
                  </a:extLst>
                </a:gridCol>
                <a:gridCol w="3960056">
                  <a:extLst>
                    <a:ext uri="{9D8B030D-6E8A-4147-A177-3AD203B41FA5}">
                      <a16:colId xmlns:a16="http://schemas.microsoft.com/office/drawing/2014/main" val="20001"/>
                    </a:ext>
                  </a:extLst>
                </a:gridCol>
              </a:tblGrid>
              <a:tr h="370840">
                <a:tc>
                  <a:txBody>
                    <a:bodyPr/>
                    <a:lstStyle/>
                    <a:p>
                      <a:r>
                        <a:rPr lang="en-US" sz="1800" kern="1200" dirty="0">
                          <a:effectLst/>
                        </a:rPr>
                        <a:t>Pros</a:t>
                      </a:r>
                      <a:endParaRPr lang="en-US" dirty="0"/>
                    </a:p>
                  </a:txBody>
                  <a:tcPr/>
                </a:tc>
                <a:tc>
                  <a:txBody>
                    <a:bodyPr/>
                    <a:lstStyle/>
                    <a:p>
                      <a:r>
                        <a:rPr lang="en-US" sz="1800" kern="1200" dirty="0">
                          <a:effectLst/>
                        </a:rPr>
                        <a:t>Cons</a:t>
                      </a:r>
                      <a:endParaRPr lang="en-US" dirty="0"/>
                    </a:p>
                  </a:txBody>
                  <a:tcPr/>
                </a:tc>
                <a:extLst>
                  <a:ext uri="{0D108BD9-81ED-4DB2-BD59-A6C34878D82A}">
                    <a16:rowId xmlns:a16="http://schemas.microsoft.com/office/drawing/2014/main" val="10000"/>
                  </a:ext>
                </a:extLst>
              </a:tr>
              <a:tr h="370840">
                <a:tc>
                  <a:txBody>
                    <a:bodyPr/>
                    <a:lstStyle/>
                    <a:p>
                      <a:pPr marL="285750" indent="-285750">
                        <a:buFont typeface="Arial" panose="020B0604020202020204" pitchFamily="34" charset="0"/>
                        <a:buChar char="•"/>
                      </a:pPr>
                      <a:r>
                        <a:rPr lang="en-US" sz="1500" kern="1200" dirty="0">
                          <a:effectLst/>
                        </a:rPr>
                        <a:t>Some working functionality can be developed quickly and early in the life cycle</a:t>
                      </a:r>
                    </a:p>
                    <a:p>
                      <a:pPr marL="285750" indent="-285750">
                        <a:buFont typeface="Arial" panose="020B0604020202020204" pitchFamily="34" charset="0"/>
                        <a:buChar char="•"/>
                      </a:pPr>
                      <a:r>
                        <a:rPr lang="en-US" sz="1500" kern="1200" dirty="0">
                          <a:effectLst/>
                        </a:rPr>
                        <a:t>Results are obtained early and periodically</a:t>
                      </a:r>
                    </a:p>
                    <a:p>
                      <a:pPr marL="285750" indent="-285750">
                        <a:buFont typeface="Arial" panose="020B0604020202020204" pitchFamily="34" charset="0"/>
                        <a:buChar char="•"/>
                      </a:pPr>
                      <a:r>
                        <a:rPr lang="en-US" sz="1500" kern="1200" dirty="0">
                          <a:effectLst/>
                        </a:rPr>
                        <a:t>Parallel development can be planned</a:t>
                      </a:r>
                    </a:p>
                    <a:p>
                      <a:pPr marL="285750" indent="-285750">
                        <a:buFont typeface="Arial" panose="020B0604020202020204" pitchFamily="34" charset="0"/>
                        <a:buChar char="•"/>
                      </a:pPr>
                      <a:r>
                        <a:rPr lang="en-US" sz="1500" kern="1200" dirty="0">
                          <a:effectLst/>
                        </a:rPr>
                        <a:t>Less costly to change the scope/requirements</a:t>
                      </a:r>
                    </a:p>
                    <a:p>
                      <a:pPr marL="285750" indent="-285750">
                        <a:buFont typeface="Arial" panose="020B0604020202020204" pitchFamily="34" charset="0"/>
                        <a:buChar char="•"/>
                      </a:pPr>
                      <a:r>
                        <a:rPr lang="en-US" sz="1500" kern="1200" dirty="0">
                          <a:effectLst/>
                        </a:rPr>
                        <a:t>Testing and debugging during smaller iteration is easy</a:t>
                      </a:r>
                    </a:p>
                    <a:p>
                      <a:pPr marL="285750" indent="-285750">
                        <a:buFont typeface="Arial" panose="020B0604020202020204" pitchFamily="34" charset="0"/>
                        <a:buChar char="•"/>
                      </a:pPr>
                      <a:r>
                        <a:rPr lang="en-US" sz="1500" kern="1200" dirty="0">
                          <a:effectLst/>
                        </a:rPr>
                        <a:t>Risks are identified and resolved during iteration and each iteration is an easily managed milestone</a:t>
                      </a:r>
                    </a:p>
                    <a:p>
                      <a:pPr marL="285750" indent="-285750">
                        <a:buFont typeface="Arial" panose="020B0604020202020204" pitchFamily="34" charset="0"/>
                        <a:buChar char="•"/>
                      </a:pPr>
                      <a:r>
                        <a:rPr lang="en-US" sz="1500" kern="1200" dirty="0">
                          <a:effectLst/>
                        </a:rPr>
                        <a:t>Easier to manage risk - High risk part is done first</a:t>
                      </a:r>
                    </a:p>
                    <a:p>
                      <a:pPr marL="285750" indent="-285750">
                        <a:buFont typeface="Arial" panose="020B0604020202020204" pitchFamily="34" charset="0"/>
                        <a:buChar char="•"/>
                      </a:pPr>
                      <a:r>
                        <a:rPr lang="en-US" sz="1500" kern="1200" dirty="0">
                          <a:effectLst/>
                        </a:rPr>
                        <a:t>With every increment operational product is delivered</a:t>
                      </a:r>
                    </a:p>
                    <a:p>
                      <a:pPr marL="285750" indent="-285750">
                        <a:buFont typeface="Arial" panose="020B0604020202020204" pitchFamily="34" charset="0"/>
                        <a:buChar char="•"/>
                      </a:pPr>
                      <a:r>
                        <a:rPr lang="en-US" sz="1500" kern="1200" dirty="0">
                          <a:effectLst/>
                        </a:rPr>
                        <a:t>Issues, challenges and risks identified from each increment can be utilized/applied to the next increment</a:t>
                      </a:r>
                    </a:p>
                    <a:p>
                      <a:pPr marL="285750" indent="-285750">
                        <a:buFont typeface="Arial" panose="020B0604020202020204" pitchFamily="34" charset="0"/>
                        <a:buChar char="•"/>
                      </a:pPr>
                      <a:r>
                        <a:rPr lang="en-US" sz="1500" kern="1200" dirty="0">
                          <a:effectLst/>
                        </a:rPr>
                        <a:t>During life cycle software is produced early which facilitates customer evaluation and feedback</a:t>
                      </a:r>
                      <a:endParaRPr lang="en-US" sz="1500" b="0" i="0" kern="1200" dirty="0">
                        <a:solidFill>
                          <a:schemeClr val="tx1"/>
                        </a:solidFill>
                        <a:effectLst/>
                        <a:latin typeface="+mn-lt"/>
                        <a:ea typeface="+mn-ea"/>
                        <a:cs typeface="+mn-cs"/>
                      </a:endParaRPr>
                    </a:p>
                  </a:txBody>
                  <a:tcPr/>
                </a:tc>
                <a:tc>
                  <a:txBody>
                    <a:bodyPr/>
                    <a:lstStyle/>
                    <a:p>
                      <a:pPr marL="285750" indent="-285750">
                        <a:buFont typeface="Arial" panose="020B0604020202020204" pitchFamily="34" charset="0"/>
                        <a:buChar char="•"/>
                      </a:pPr>
                      <a:r>
                        <a:rPr lang="en-US" sz="1600" kern="1200" dirty="0">
                          <a:effectLst/>
                        </a:rPr>
                        <a:t>More resources may be required</a:t>
                      </a:r>
                    </a:p>
                    <a:p>
                      <a:pPr marL="285750" indent="-285750">
                        <a:buFont typeface="Arial" panose="020B0604020202020204" pitchFamily="34" charset="0"/>
                        <a:buChar char="•"/>
                      </a:pPr>
                      <a:r>
                        <a:rPr lang="en-US" sz="1600" kern="1200" dirty="0">
                          <a:effectLst/>
                        </a:rPr>
                        <a:t>More management attention is required</a:t>
                      </a:r>
                    </a:p>
                    <a:p>
                      <a:pPr marL="285750" indent="-285750">
                        <a:buFont typeface="Arial" panose="020B0604020202020204" pitchFamily="34" charset="0"/>
                        <a:buChar char="•"/>
                      </a:pPr>
                      <a:r>
                        <a:rPr lang="en-US" sz="1600" kern="1200" dirty="0">
                          <a:effectLst/>
                        </a:rPr>
                        <a:t>System architecture or design issues may arise because not all requirements are gathered in the beginning of the entire life cycle</a:t>
                      </a:r>
                    </a:p>
                    <a:p>
                      <a:pPr marL="285750" indent="-285750">
                        <a:buFont typeface="Arial" panose="020B0604020202020204" pitchFamily="34" charset="0"/>
                        <a:buChar char="•"/>
                      </a:pPr>
                      <a:r>
                        <a:rPr lang="en-US" sz="1600" kern="1200" dirty="0">
                          <a:effectLst/>
                        </a:rPr>
                        <a:t>Management complexity is more</a:t>
                      </a:r>
                    </a:p>
                    <a:p>
                      <a:pPr marL="285750" indent="-285750">
                        <a:buFont typeface="Arial" panose="020B0604020202020204" pitchFamily="34" charset="0"/>
                        <a:buChar char="•"/>
                      </a:pPr>
                      <a:r>
                        <a:rPr lang="en-US" sz="1600" kern="1200" dirty="0">
                          <a:effectLst/>
                        </a:rPr>
                        <a:t>End of project may not be known which is a risk</a:t>
                      </a:r>
                    </a:p>
                    <a:p>
                      <a:pPr marL="285750" indent="-285750">
                        <a:buFont typeface="Arial" panose="020B0604020202020204" pitchFamily="34" charset="0"/>
                        <a:buChar char="•"/>
                      </a:pPr>
                      <a:r>
                        <a:rPr lang="en-US" sz="1600" kern="1200" dirty="0">
                          <a:effectLst/>
                        </a:rPr>
                        <a:t>Highly skilled resources are required for risk analysis</a:t>
                      </a:r>
                      <a:endParaRPr lang="en-US" sz="1600" b="0" i="0" kern="1200" dirty="0">
                        <a:solidFill>
                          <a:schemeClr val="tx1"/>
                        </a:solidFill>
                        <a:effectLst/>
                        <a:latin typeface="+mn-lt"/>
                        <a:ea typeface="+mn-ea"/>
                        <a:cs typeface="+mn-cs"/>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32013444"/>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Testing in the “V” Model</a:t>
            </a:r>
            <a:endParaRPr lang="en-US" dirty="0"/>
          </a:p>
        </p:txBody>
      </p:sp>
      <p:sp>
        <p:nvSpPr>
          <p:cNvPr id="5" name="TextBox 4"/>
          <p:cNvSpPr txBox="1"/>
          <p:nvPr/>
        </p:nvSpPr>
        <p:spPr>
          <a:xfrm rot="3435144">
            <a:off x="928106" y="4232884"/>
            <a:ext cx="1159292" cy="369332"/>
          </a:xfrm>
          <a:prstGeom prst="rect">
            <a:avLst/>
          </a:prstGeom>
          <a:noFill/>
        </p:spPr>
        <p:txBody>
          <a:bodyPr wrap="none" rtlCol="0">
            <a:spAutoFit/>
          </a:bodyPr>
          <a:lstStyle/>
          <a:p>
            <a:r>
              <a:rPr lang="en-US" i="0" dirty="0"/>
              <a:t>Write test</a:t>
            </a:r>
          </a:p>
        </p:txBody>
      </p:sp>
      <p:sp>
        <p:nvSpPr>
          <p:cNvPr id="6" name="TextBox 5"/>
          <p:cNvSpPr txBox="1"/>
          <p:nvPr/>
        </p:nvSpPr>
        <p:spPr>
          <a:xfrm rot="18255063">
            <a:off x="6449826" y="4283746"/>
            <a:ext cx="1043876" cy="369332"/>
          </a:xfrm>
          <a:prstGeom prst="rect">
            <a:avLst/>
          </a:prstGeom>
          <a:noFill/>
        </p:spPr>
        <p:txBody>
          <a:bodyPr wrap="none" rtlCol="0">
            <a:spAutoFit/>
          </a:bodyPr>
          <a:lstStyle/>
          <a:p>
            <a:r>
              <a:rPr lang="en-US" i="0" dirty="0"/>
              <a:t>Run test</a:t>
            </a:r>
          </a:p>
        </p:txBody>
      </p:sp>
      <p:cxnSp>
        <p:nvCxnSpPr>
          <p:cNvPr id="8" name="Straight Arrow Connector 7"/>
          <p:cNvCxnSpPr/>
          <p:nvPr/>
        </p:nvCxnSpPr>
        <p:spPr bwMode="auto">
          <a:xfrm>
            <a:off x="578270" y="2353382"/>
            <a:ext cx="2232248" cy="3528392"/>
          </a:xfrm>
          <a:prstGeom prst="straightConnector1">
            <a:avLst/>
          </a:prstGeom>
          <a:solidFill>
            <a:srgbClr val="FF6600"/>
          </a:solidFill>
          <a:ln w="12700"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flipV="1">
            <a:off x="5338936" y="2349190"/>
            <a:ext cx="2736304" cy="3739505"/>
          </a:xfrm>
          <a:prstGeom prst="straightConnector1">
            <a:avLst/>
          </a:prstGeom>
          <a:solidFill>
            <a:srgbClr val="FF6600"/>
          </a:solidFill>
          <a:ln w="12700" cap="flat" cmpd="sng" algn="ctr">
            <a:solidFill>
              <a:schemeClr val="tx1"/>
            </a:solidFill>
            <a:prstDash val="solid"/>
            <a:round/>
            <a:headEnd type="none" w="med" len="med"/>
            <a:tailEnd type="triangle"/>
          </a:ln>
          <a:effectLst/>
        </p:spPr>
      </p:cxn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066800" y="1484784"/>
            <a:ext cx="6382997" cy="4790943"/>
          </a:xfrm>
          <a:prstGeom prst="rect">
            <a:avLst/>
          </a:prstGeom>
        </p:spPr>
      </p:pic>
    </p:spTree>
    <p:extLst>
      <p:ext uri="{BB962C8B-B14F-4D97-AF65-F5344CB8AC3E}">
        <p14:creationId xmlns:p14="http://schemas.microsoft.com/office/powerpoint/2010/main" val="506375147"/>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V-Model Testing Stages</a:t>
            </a:r>
          </a:p>
        </p:txBody>
      </p:sp>
      <p:sp>
        <p:nvSpPr>
          <p:cNvPr id="3" name="Content Placeholder 2"/>
          <p:cNvSpPr>
            <a:spLocks noGrp="1"/>
          </p:cNvSpPr>
          <p:nvPr>
            <p:ph idx="1"/>
          </p:nvPr>
        </p:nvSpPr>
        <p:spPr>
          <a:xfrm>
            <a:off x="539552" y="1646435"/>
            <a:ext cx="8388932" cy="4302845"/>
          </a:xfrm>
        </p:spPr>
        <p:txBody>
          <a:bodyPr/>
          <a:lstStyle/>
          <a:p>
            <a:pPr algn="just"/>
            <a:r>
              <a:rPr lang="en-US" sz="2400" dirty="0"/>
              <a:t>Unit testing </a:t>
            </a:r>
          </a:p>
          <a:p>
            <a:pPr lvl="1" algn="just"/>
            <a:r>
              <a:rPr lang="en-US" sz="2000" b="0" dirty="0"/>
              <a:t>Testing of individual components.</a:t>
            </a:r>
          </a:p>
          <a:p>
            <a:pPr algn="just"/>
            <a:r>
              <a:rPr lang="en-US" sz="2400" dirty="0"/>
              <a:t>Integration testing </a:t>
            </a:r>
          </a:p>
          <a:p>
            <a:pPr lvl="1" algn="just"/>
            <a:r>
              <a:rPr lang="en-US" sz="2000" b="0" dirty="0"/>
              <a:t>Testing to expose problems arising from the combination of components.</a:t>
            </a:r>
          </a:p>
          <a:p>
            <a:pPr algn="just"/>
            <a:r>
              <a:rPr lang="en-US" sz="2400" dirty="0"/>
              <a:t>System testing </a:t>
            </a:r>
          </a:p>
          <a:p>
            <a:pPr lvl="1" algn="just"/>
            <a:r>
              <a:rPr lang="en-US" sz="2000" b="0" dirty="0"/>
              <a:t>Testing the complete system prior to delivery</a:t>
            </a:r>
          </a:p>
          <a:p>
            <a:pPr algn="just"/>
            <a:r>
              <a:rPr lang="en-US" sz="2400" dirty="0"/>
              <a:t>Acceptance testing </a:t>
            </a:r>
          </a:p>
          <a:p>
            <a:pPr lvl="1" algn="just"/>
            <a:r>
              <a:rPr lang="en-US" sz="2000" b="0" dirty="0"/>
              <a:t>Testing by users to check that the system satisfies requirements. Sometimes called alpha testing</a:t>
            </a:r>
          </a:p>
        </p:txBody>
      </p:sp>
      <p:sp>
        <p:nvSpPr>
          <p:cNvPr id="4" name="Rectangle 3"/>
          <p:cNvSpPr/>
          <p:nvPr/>
        </p:nvSpPr>
        <p:spPr>
          <a:xfrm>
            <a:off x="761104" y="5664808"/>
            <a:ext cx="8208912" cy="523220"/>
          </a:xfrm>
          <a:prstGeom prst="rect">
            <a:avLst/>
          </a:prstGeom>
        </p:spPr>
        <p:txBody>
          <a:bodyPr wrap="square">
            <a:spAutoFit/>
          </a:bodyPr>
          <a:lstStyle/>
          <a:p>
            <a:r>
              <a:rPr lang="en-US" sz="1400" b="0" dirty="0">
                <a:hlinkClick r:id="rId3"/>
              </a:rPr>
              <a:t>https://www.youtube.com/watch?v=N8-qNMHOVyw&amp;index=5&amp;list=PLDC2A0C8D2EC934C7</a:t>
            </a:r>
            <a:endParaRPr lang="en-US" sz="1400" b="0" dirty="0"/>
          </a:p>
          <a:p>
            <a:endParaRPr lang="en-US" sz="1400" b="0" dirty="0"/>
          </a:p>
        </p:txBody>
      </p:sp>
    </p:spTree>
    <p:extLst>
      <p:ext uri="{BB962C8B-B14F-4D97-AF65-F5344CB8AC3E}">
        <p14:creationId xmlns:p14="http://schemas.microsoft.com/office/powerpoint/2010/main" val="3135482767"/>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 Model Pros and Cons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93007123"/>
              </p:ext>
            </p:extLst>
          </p:nvPr>
        </p:nvGraphicFramePr>
        <p:xfrm>
          <a:off x="215900" y="1920840"/>
          <a:ext cx="8712200" cy="4028440"/>
        </p:xfrm>
        <a:graphic>
          <a:graphicData uri="http://schemas.openxmlformats.org/drawingml/2006/table">
            <a:tbl>
              <a:tblPr firstRow="1" bandRow="1">
                <a:tableStyleId>{5940675A-B579-460E-94D1-54222C63F5DA}</a:tableStyleId>
              </a:tblPr>
              <a:tblGrid>
                <a:gridCol w="4356100">
                  <a:extLst>
                    <a:ext uri="{9D8B030D-6E8A-4147-A177-3AD203B41FA5}">
                      <a16:colId xmlns:a16="http://schemas.microsoft.com/office/drawing/2014/main" val="20000"/>
                    </a:ext>
                  </a:extLst>
                </a:gridCol>
                <a:gridCol w="4356100">
                  <a:extLst>
                    <a:ext uri="{9D8B030D-6E8A-4147-A177-3AD203B41FA5}">
                      <a16:colId xmlns:a16="http://schemas.microsoft.com/office/drawing/2014/main" val="20001"/>
                    </a:ext>
                  </a:extLst>
                </a:gridCol>
              </a:tblGrid>
              <a:tr h="370840">
                <a:tc>
                  <a:txBody>
                    <a:bodyPr/>
                    <a:lstStyle/>
                    <a:p>
                      <a:r>
                        <a:rPr lang="en-US" sz="1800" b="1" i="0" kern="1200" dirty="0">
                          <a:solidFill>
                            <a:schemeClr val="tx1"/>
                          </a:solidFill>
                          <a:effectLst/>
                          <a:latin typeface="+mn-lt"/>
                          <a:ea typeface="+mn-ea"/>
                          <a:cs typeface="+mn-cs"/>
                        </a:rPr>
                        <a:t>Pros</a:t>
                      </a:r>
                      <a:endParaRPr lang="en-US" dirty="0"/>
                    </a:p>
                  </a:txBody>
                  <a:tcPr/>
                </a:tc>
                <a:tc>
                  <a:txBody>
                    <a:bodyPr/>
                    <a:lstStyle/>
                    <a:p>
                      <a:r>
                        <a:rPr lang="en-US" sz="1800" b="1" i="0" kern="1200" dirty="0">
                          <a:solidFill>
                            <a:schemeClr val="tx1"/>
                          </a:solidFill>
                          <a:effectLst/>
                          <a:latin typeface="+mn-lt"/>
                          <a:ea typeface="+mn-ea"/>
                          <a:cs typeface="+mn-cs"/>
                        </a:rPr>
                        <a:t>Cons</a:t>
                      </a:r>
                      <a:endParaRPr lang="en-US" dirty="0"/>
                    </a:p>
                  </a:txBody>
                  <a:tcPr/>
                </a:tc>
                <a:extLst>
                  <a:ext uri="{0D108BD9-81ED-4DB2-BD59-A6C34878D82A}">
                    <a16:rowId xmlns:a16="http://schemas.microsoft.com/office/drawing/2014/main" val="10000"/>
                  </a:ext>
                </a:extLst>
              </a:tr>
              <a:tr h="370840">
                <a:tc>
                  <a:txBody>
                    <a:bodyPr/>
                    <a:lstStyle/>
                    <a:p>
                      <a:pPr marL="285750" indent="-285750" algn="just">
                        <a:buFont typeface="Arial" panose="020B0604020202020204" pitchFamily="34" charset="0"/>
                        <a:buChar char="•"/>
                      </a:pPr>
                      <a:r>
                        <a:rPr lang="en-US" sz="1800" b="0" i="0" kern="1200" dirty="0">
                          <a:solidFill>
                            <a:schemeClr val="tx1"/>
                          </a:solidFill>
                          <a:effectLst/>
                          <a:latin typeface="+mn-lt"/>
                          <a:ea typeface="+mn-ea"/>
                          <a:cs typeface="+mn-cs"/>
                        </a:rPr>
                        <a:t>This is a highly disciplined model and Phases are completed one at a time</a:t>
                      </a:r>
                    </a:p>
                    <a:p>
                      <a:pPr marL="285750" indent="-285750" algn="just">
                        <a:buFont typeface="Arial" panose="020B0604020202020204" pitchFamily="34" charset="0"/>
                        <a:buChar char="•"/>
                      </a:pPr>
                      <a:r>
                        <a:rPr lang="en-US" sz="1800" b="0" i="0" kern="1200" dirty="0">
                          <a:solidFill>
                            <a:schemeClr val="tx1"/>
                          </a:solidFill>
                          <a:effectLst/>
                          <a:latin typeface="+mn-lt"/>
                          <a:ea typeface="+mn-ea"/>
                          <a:cs typeface="+mn-cs"/>
                        </a:rPr>
                        <a:t>Works well for smaller projects where requirements are very well understood</a:t>
                      </a:r>
                    </a:p>
                    <a:p>
                      <a:pPr marL="285750" indent="-285750" algn="just">
                        <a:buFont typeface="Arial" panose="020B0604020202020204" pitchFamily="34" charset="0"/>
                        <a:buChar char="•"/>
                      </a:pPr>
                      <a:r>
                        <a:rPr lang="en-US" sz="1800" b="0" i="0" kern="1200" dirty="0">
                          <a:solidFill>
                            <a:schemeClr val="tx1"/>
                          </a:solidFill>
                          <a:effectLst/>
                          <a:latin typeface="+mn-lt"/>
                          <a:ea typeface="+mn-ea"/>
                          <a:cs typeface="+mn-cs"/>
                        </a:rPr>
                        <a:t>Simple and easy to understand and use</a:t>
                      </a:r>
                    </a:p>
                    <a:p>
                      <a:pPr marL="285750" indent="-285750" algn="just">
                        <a:buFont typeface="Arial" panose="020B0604020202020204" pitchFamily="34" charset="0"/>
                        <a:buChar char="•"/>
                      </a:pPr>
                      <a:r>
                        <a:rPr lang="en-US" sz="1800" b="0" i="0" kern="1200" dirty="0">
                          <a:solidFill>
                            <a:schemeClr val="tx1"/>
                          </a:solidFill>
                          <a:effectLst/>
                          <a:latin typeface="+mn-lt"/>
                          <a:ea typeface="+mn-ea"/>
                          <a:cs typeface="+mn-cs"/>
                        </a:rPr>
                        <a:t>Easy to manage due to the rigidity of the model, that is, each phase has specific deliverables and a review process</a:t>
                      </a:r>
                    </a:p>
                    <a:p>
                      <a:endParaRPr lang="en-US" b="0" dirty="0"/>
                    </a:p>
                  </a:txBody>
                  <a:tcPr/>
                </a:tc>
                <a:tc>
                  <a:txBody>
                    <a:bodyPr/>
                    <a:lstStyle/>
                    <a:p>
                      <a:pPr marL="285750" indent="-285750" algn="just">
                        <a:buFont typeface="Arial" panose="020B0604020202020204" pitchFamily="34" charset="0"/>
                        <a:buChar char="•"/>
                      </a:pPr>
                      <a:r>
                        <a:rPr lang="en-US" sz="1800" b="0" i="0" kern="1200" dirty="0">
                          <a:solidFill>
                            <a:schemeClr val="tx1"/>
                          </a:solidFill>
                          <a:effectLst/>
                          <a:latin typeface="+mn-lt"/>
                          <a:ea typeface="+mn-ea"/>
                          <a:cs typeface="+mn-cs"/>
                        </a:rPr>
                        <a:t>High risk and uncertainty</a:t>
                      </a:r>
                    </a:p>
                    <a:p>
                      <a:pPr marL="285750" indent="-285750" algn="just">
                        <a:buFont typeface="Arial" panose="020B0604020202020204" pitchFamily="34" charset="0"/>
                        <a:buChar char="•"/>
                      </a:pPr>
                      <a:r>
                        <a:rPr lang="en-US" sz="1800" b="0" i="0" kern="1200" dirty="0">
                          <a:solidFill>
                            <a:schemeClr val="tx1"/>
                          </a:solidFill>
                          <a:effectLst/>
                          <a:latin typeface="+mn-lt"/>
                          <a:ea typeface="+mn-ea"/>
                          <a:cs typeface="+mn-cs"/>
                        </a:rPr>
                        <a:t>Not a good model for complex and object-oriented projects</a:t>
                      </a:r>
                    </a:p>
                    <a:p>
                      <a:pPr marL="285750" indent="-285750" algn="just">
                        <a:buFont typeface="Arial" panose="020B0604020202020204" pitchFamily="34" charset="0"/>
                        <a:buChar char="•"/>
                      </a:pPr>
                      <a:r>
                        <a:rPr lang="en-US" sz="1800" b="0" i="0" kern="1200" dirty="0">
                          <a:solidFill>
                            <a:schemeClr val="tx1"/>
                          </a:solidFill>
                          <a:effectLst/>
                          <a:latin typeface="+mn-lt"/>
                          <a:ea typeface="+mn-ea"/>
                          <a:cs typeface="+mn-cs"/>
                        </a:rPr>
                        <a:t>Poor model for long and ongoing projects</a:t>
                      </a:r>
                    </a:p>
                    <a:p>
                      <a:pPr marL="285750" indent="-285750" algn="just">
                        <a:buFont typeface="Arial" panose="020B0604020202020204" pitchFamily="34" charset="0"/>
                        <a:buChar char="•"/>
                      </a:pPr>
                      <a:r>
                        <a:rPr lang="en-US" sz="1800" b="0" i="0" kern="1200" dirty="0">
                          <a:solidFill>
                            <a:schemeClr val="tx1"/>
                          </a:solidFill>
                          <a:effectLst/>
                          <a:latin typeface="+mn-lt"/>
                          <a:ea typeface="+mn-ea"/>
                          <a:cs typeface="+mn-cs"/>
                        </a:rPr>
                        <a:t>Not suitable for the projects where requirements are at a moderate to high risk of changing</a:t>
                      </a:r>
                    </a:p>
                    <a:p>
                      <a:pPr marL="285750" indent="-285750" algn="just">
                        <a:buFont typeface="Arial" panose="020B0604020202020204" pitchFamily="34" charset="0"/>
                        <a:buChar char="•"/>
                      </a:pPr>
                      <a:r>
                        <a:rPr lang="en-US" sz="1800" b="0" i="0" kern="1200" dirty="0">
                          <a:solidFill>
                            <a:schemeClr val="tx1"/>
                          </a:solidFill>
                          <a:effectLst/>
                          <a:latin typeface="+mn-lt"/>
                          <a:ea typeface="+mn-ea"/>
                          <a:cs typeface="+mn-cs"/>
                        </a:rPr>
                        <a:t>Once an application is in the testing stage, it is difficult to go back and change a functionality</a:t>
                      </a:r>
                    </a:p>
                    <a:p>
                      <a:pPr marL="285750" indent="-285750" algn="just">
                        <a:buFont typeface="Arial" panose="020B0604020202020204" pitchFamily="34" charset="0"/>
                        <a:buChar char="•"/>
                      </a:pPr>
                      <a:r>
                        <a:rPr lang="en-US" sz="1800" b="0" i="0" kern="1200" dirty="0">
                          <a:solidFill>
                            <a:schemeClr val="tx1"/>
                          </a:solidFill>
                          <a:effectLst/>
                          <a:latin typeface="+mn-lt"/>
                          <a:ea typeface="+mn-ea"/>
                          <a:cs typeface="+mn-cs"/>
                        </a:rPr>
                        <a:t>No working software is produced until late during the life cycle</a:t>
                      </a:r>
                    </a:p>
                    <a:p>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50951406"/>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in Agile Model</a:t>
            </a:r>
          </a:p>
        </p:txBody>
      </p:sp>
      <p:sp>
        <p:nvSpPr>
          <p:cNvPr id="3" name="Content Placeholder 2"/>
          <p:cNvSpPr>
            <a:spLocks noGrp="1"/>
          </p:cNvSpPr>
          <p:nvPr>
            <p:ph idx="1"/>
          </p:nvPr>
        </p:nvSpPr>
        <p:spPr>
          <a:xfrm>
            <a:off x="539552" y="1818568"/>
            <a:ext cx="8388932" cy="4058704"/>
          </a:xfrm>
        </p:spPr>
        <p:txBody>
          <a:bodyPr/>
          <a:lstStyle/>
          <a:p>
            <a:r>
              <a:rPr lang="en-US" sz="2800" b="0" dirty="0"/>
              <a:t>Agile methods are being widely accepted in the software world recently</a:t>
            </a:r>
          </a:p>
          <a:p>
            <a:pPr algn="just"/>
            <a:r>
              <a:rPr lang="en-US" sz="2800" b="0" dirty="0"/>
              <a:t>In agile the tasks are divided to time boxes (small time frames) to deliver specific features for a release</a:t>
            </a:r>
          </a:p>
          <a:p>
            <a:pPr algn="just"/>
            <a:r>
              <a:rPr lang="en-US" sz="2800" b="0" dirty="0"/>
              <a:t>Working software build is delivered after each iteration</a:t>
            </a:r>
            <a:endParaRPr lang="en-US" sz="2800" dirty="0"/>
          </a:p>
        </p:txBody>
      </p:sp>
    </p:spTree>
    <p:extLst>
      <p:ext uri="{BB962C8B-B14F-4D97-AF65-F5344CB8AC3E}">
        <p14:creationId xmlns:p14="http://schemas.microsoft.com/office/powerpoint/2010/main" val="2220848282"/>
      </p:ext>
    </p:extLst>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ln w="9525"/>
        </p:spPr>
        <p:txBody>
          <a:bodyPr/>
          <a:lstStyle/>
          <a:p>
            <a:pPr>
              <a:defRPr/>
            </a:pPr>
            <a:r>
              <a:rPr lang="en-US" dirty="0"/>
              <a:t>Testing in the Agile</a:t>
            </a:r>
          </a:p>
        </p:txBody>
      </p:sp>
      <p:pic>
        <p:nvPicPr>
          <p:cNvPr id="6" name="Picture 2" descr="SDLC Agile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542" y="1772816"/>
            <a:ext cx="5608680" cy="4176464"/>
          </a:xfrm>
          <a:prstGeom prst="rect">
            <a:avLst/>
          </a:prstGeom>
          <a:noFill/>
          <a:extLst>
            <a:ext uri="{909E8E84-426E-40DD-AFC4-6F175D3DCCD1}">
              <a14:hiddenFill xmlns:a14="http://schemas.microsoft.com/office/drawing/2010/main">
                <a:solidFill>
                  <a:srgbClr val="FFFFFF"/>
                </a:solidFill>
              </a14:hiddenFill>
            </a:ext>
          </a:extLst>
        </p:spPr>
      </p:pic>
      <p:sp>
        <p:nvSpPr>
          <p:cNvPr id="2" name="Left Arrow 1"/>
          <p:cNvSpPr/>
          <p:nvPr/>
        </p:nvSpPr>
        <p:spPr bwMode="auto">
          <a:xfrm rot="10800000">
            <a:off x="1259632" y="1988840"/>
            <a:ext cx="576064" cy="504056"/>
          </a:xfrm>
          <a:prstGeom prst="leftArrow">
            <a:avLst/>
          </a:prstGeom>
          <a:solidFill>
            <a:srgbClr val="C0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8" name="Left Arrow 7"/>
          <p:cNvSpPr/>
          <p:nvPr/>
        </p:nvSpPr>
        <p:spPr bwMode="auto">
          <a:xfrm rot="10800000">
            <a:off x="2339752" y="3501008"/>
            <a:ext cx="576064" cy="504056"/>
          </a:xfrm>
          <a:prstGeom prst="leftArrow">
            <a:avLst/>
          </a:prstGeom>
          <a:solidFill>
            <a:srgbClr val="C0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9" name="Left Arrow 8"/>
          <p:cNvSpPr/>
          <p:nvPr/>
        </p:nvSpPr>
        <p:spPr bwMode="auto">
          <a:xfrm rot="10800000">
            <a:off x="3995936" y="4869160"/>
            <a:ext cx="576064" cy="504056"/>
          </a:xfrm>
          <a:prstGeom prst="leftArrow">
            <a:avLst/>
          </a:prstGeom>
          <a:solidFill>
            <a:srgbClr val="C0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563012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Model Pros &amp; Cons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16645275"/>
              </p:ext>
            </p:extLst>
          </p:nvPr>
        </p:nvGraphicFramePr>
        <p:xfrm>
          <a:off x="215900" y="1875865"/>
          <a:ext cx="8712200" cy="4217431"/>
        </p:xfrm>
        <a:graphic>
          <a:graphicData uri="http://schemas.openxmlformats.org/drawingml/2006/table">
            <a:tbl>
              <a:tblPr firstRow="1" bandRow="1">
                <a:tableStyleId>{5940675A-B579-460E-94D1-54222C63F5DA}</a:tableStyleId>
              </a:tblPr>
              <a:tblGrid>
                <a:gridCol w="4356100">
                  <a:extLst>
                    <a:ext uri="{9D8B030D-6E8A-4147-A177-3AD203B41FA5}">
                      <a16:colId xmlns:a16="http://schemas.microsoft.com/office/drawing/2014/main" val="20000"/>
                    </a:ext>
                  </a:extLst>
                </a:gridCol>
                <a:gridCol w="4356100">
                  <a:extLst>
                    <a:ext uri="{9D8B030D-6E8A-4147-A177-3AD203B41FA5}">
                      <a16:colId xmlns:a16="http://schemas.microsoft.com/office/drawing/2014/main" val="20001"/>
                    </a:ext>
                  </a:extLst>
                </a:gridCol>
              </a:tblGrid>
              <a:tr h="370840">
                <a:tc>
                  <a:txBody>
                    <a:bodyPr/>
                    <a:lstStyle/>
                    <a:p>
                      <a:r>
                        <a:rPr lang="en-US" sz="1800" kern="1200" dirty="0">
                          <a:effectLst/>
                        </a:rPr>
                        <a:t>Pros</a:t>
                      </a:r>
                      <a:endParaRPr lang="en-US" dirty="0"/>
                    </a:p>
                  </a:txBody>
                  <a:tcPr/>
                </a:tc>
                <a:tc>
                  <a:txBody>
                    <a:bodyPr/>
                    <a:lstStyle/>
                    <a:p>
                      <a:r>
                        <a:rPr lang="en-US" sz="1800" kern="1200" dirty="0">
                          <a:effectLst/>
                        </a:rPr>
                        <a:t>Cons</a:t>
                      </a:r>
                      <a:endParaRPr lang="en-US" dirty="0"/>
                    </a:p>
                  </a:txBody>
                  <a:tcPr/>
                </a:tc>
                <a:extLst>
                  <a:ext uri="{0D108BD9-81ED-4DB2-BD59-A6C34878D82A}">
                    <a16:rowId xmlns:a16="http://schemas.microsoft.com/office/drawing/2014/main" val="10000"/>
                  </a:ext>
                </a:extLst>
              </a:tr>
              <a:tr h="3846591">
                <a:tc>
                  <a:txBody>
                    <a:bodyPr/>
                    <a:lstStyle/>
                    <a:p>
                      <a:pPr marL="285750" indent="-285750" algn="l" fontAlgn="t">
                        <a:buFont typeface="Arial" panose="020B0604020202020204" pitchFamily="34" charset="0"/>
                        <a:buChar char="•"/>
                      </a:pPr>
                      <a:r>
                        <a:rPr lang="en-US" sz="1600" dirty="0">
                          <a:effectLst/>
                        </a:rPr>
                        <a:t>Is a realistic approach to software development</a:t>
                      </a:r>
                    </a:p>
                    <a:p>
                      <a:pPr marL="285750" indent="-285750" algn="just" fontAlgn="t">
                        <a:buFont typeface="Arial" panose="020B0604020202020204" pitchFamily="34" charset="0"/>
                        <a:buChar char="•"/>
                      </a:pPr>
                      <a:r>
                        <a:rPr lang="en-US" sz="1600" dirty="0">
                          <a:effectLst/>
                        </a:rPr>
                        <a:t>Functionality can be developed rapidly and demonstrated</a:t>
                      </a:r>
                    </a:p>
                    <a:p>
                      <a:pPr marL="285750" indent="-285750" algn="just" fontAlgn="t">
                        <a:buFont typeface="Arial" panose="020B0604020202020204" pitchFamily="34" charset="0"/>
                        <a:buChar char="•"/>
                      </a:pPr>
                      <a:r>
                        <a:rPr lang="en-US" sz="1600" dirty="0">
                          <a:effectLst/>
                        </a:rPr>
                        <a:t>Resource requirements are minimum</a:t>
                      </a:r>
                    </a:p>
                    <a:p>
                      <a:pPr marL="285750" indent="-285750" algn="just" fontAlgn="t">
                        <a:buFont typeface="Arial" panose="020B0604020202020204" pitchFamily="34" charset="0"/>
                        <a:buChar char="•"/>
                      </a:pPr>
                      <a:r>
                        <a:rPr lang="en-US" sz="1600" dirty="0">
                          <a:effectLst/>
                        </a:rPr>
                        <a:t>Suitable for fixed or changing requirements</a:t>
                      </a:r>
                    </a:p>
                    <a:p>
                      <a:pPr marL="285750" indent="-285750" algn="just" fontAlgn="t">
                        <a:buFont typeface="Arial" panose="020B0604020202020204" pitchFamily="34" charset="0"/>
                        <a:buChar char="•"/>
                      </a:pPr>
                      <a:r>
                        <a:rPr lang="en-US" sz="1600" dirty="0">
                          <a:effectLst/>
                        </a:rPr>
                        <a:t>Delivers early partial working solutions</a:t>
                      </a:r>
                    </a:p>
                    <a:p>
                      <a:pPr marL="285750" indent="-285750" algn="just" fontAlgn="t">
                        <a:buFont typeface="Arial" panose="020B0604020202020204" pitchFamily="34" charset="0"/>
                        <a:buChar char="•"/>
                      </a:pPr>
                      <a:r>
                        <a:rPr lang="en-US" sz="1600" dirty="0">
                          <a:effectLst/>
                        </a:rPr>
                        <a:t>Good model for environments that change steadily</a:t>
                      </a:r>
                    </a:p>
                    <a:p>
                      <a:pPr marL="285750" indent="-285750" algn="just" fontAlgn="t">
                        <a:buFont typeface="Arial" panose="020B0604020202020204" pitchFamily="34" charset="0"/>
                        <a:buChar char="•"/>
                      </a:pPr>
                      <a:r>
                        <a:rPr lang="en-US" sz="1600" dirty="0">
                          <a:effectLst/>
                        </a:rPr>
                        <a:t>Minimal rules, documentation easily employed</a:t>
                      </a:r>
                    </a:p>
                    <a:p>
                      <a:pPr marL="285750" indent="-285750" algn="just" fontAlgn="t">
                        <a:buFont typeface="Arial" panose="020B0604020202020204" pitchFamily="34" charset="0"/>
                        <a:buChar char="•"/>
                      </a:pPr>
                      <a:r>
                        <a:rPr lang="en-US" sz="1600" dirty="0">
                          <a:effectLst/>
                        </a:rPr>
                        <a:t>Little or no planning required</a:t>
                      </a:r>
                    </a:p>
                    <a:p>
                      <a:pPr marL="285750" indent="-285750" algn="just" fontAlgn="t">
                        <a:buFont typeface="Arial" panose="020B0604020202020204" pitchFamily="34" charset="0"/>
                        <a:buChar char="•"/>
                      </a:pPr>
                      <a:r>
                        <a:rPr lang="en-US" sz="1600" dirty="0">
                          <a:effectLst/>
                        </a:rPr>
                        <a:t>Gives flexibility to developers</a:t>
                      </a:r>
                    </a:p>
                    <a:p>
                      <a:pPr marL="285750" indent="-285750" algn="just" fontAlgn="t">
                        <a:buFont typeface="Arial" panose="020B0604020202020204" pitchFamily="34" charset="0"/>
                        <a:buChar char="•"/>
                      </a:pPr>
                      <a:endParaRPr lang="en-US" sz="1600" dirty="0">
                        <a:solidFill>
                          <a:srgbClr val="000000"/>
                        </a:solidFill>
                        <a:effectLst/>
                      </a:endParaRPr>
                    </a:p>
                    <a:p>
                      <a:pPr marL="285750" indent="-285750" algn="just" fontAlgn="t">
                        <a:buFont typeface="Arial" panose="020B0604020202020204" pitchFamily="34" charset="0"/>
                        <a:buChar char="•"/>
                      </a:pPr>
                      <a:endParaRPr lang="en-US" sz="1600" dirty="0">
                        <a:solidFill>
                          <a:srgbClr val="000000"/>
                        </a:solidFill>
                        <a:effectLst/>
                      </a:endParaRPr>
                    </a:p>
                    <a:p>
                      <a:pPr marL="285750" indent="-285750" algn="just" fontAlgn="t">
                        <a:buFont typeface="Arial" panose="020B0604020202020204" pitchFamily="34" charset="0"/>
                        <a:buChar char="•"/>
                      </a:pPr>
                      <a:endParaRPr lang="en-US" sz="1600" dirty="0">
                        <a:solidFill>
                          <a:srgbClr val="000000"/>
                        </a:solidFill>
                        <a:effectLst/>
                      </a:endParaRPr>
                    </a:p>
                  </a:txBody>
                  <a:tcPr marL="76200" marR="76200" marT="76200" marB="76200" anchor="ctr"/>
                </a:tc>
                <a:tc>
                  <a:txBody>
                    <a:bodyPr/>
                    <a:lstStyle/>
                    <a:p>
                      <a:pPr marL="0" indent="0" algn="just">
                        <a:buFont typeface="Arial" panose="020B0604020202020204" pitchFamily="34" charset="0"/>
                        <a:buNone/>
                      </a:pPr>
                      <a:endParaRPr lang="en-US" sz="1600" kern="1200" dirty="0">
                        <a:effectLst/>
                      </a:endParaRPr>
                    </a:p>
                    <a:p>
                      <a:pPr marL="285750" indent="-285750" algn="just">
                        <a:buFont typeface="Arial" panose="020B0604020202020204" pitchFamily="34" charset="0"/>
                        <a:buChar char="•"/>
                      </a:pPr>
                      <a:r>
                        <a:rPr lang="en-US" sz="1600" kern="1200" dirty="0">
                          <a:effectLst/>
                        </a:rPr>
                        <a:t>An overall plan, an agile leader and agile project</a:t>
                      </a:r>
                      <a:r>
                        <a:rPr lang="en-US" sz="1600" kern="1200" baseline="0" dirty="0">
                          <a:effectLst/>
                        </a:rPr>
                        <a:t> manager</a:t>
                      </a:r>
                      <a:r>
                        <a:rPr lang="en-US" sz="1600" kern="1200" dirty="0">
                          <a:effectLst/>
                        </a:rPr>
                        <a:t> practice is a must without which it will not work</a:t>
                      </a:r>
                    </a:p>
                    <a:p>
                      <a:pPr marL="285750" indent="-285750" algn="just">
                        <a:buFont typeface="Arial" panose="020B0604020202020204" pitchFamily="34" charset="0"/>
                        <a:buChar char="•"/>
                      </a:pPr>
                      <a:r>
                        <a:rPr lang="en-US" sz="1600" kern="1200" dirty="0">
                          <a:effectLst/>
                        </a:rPr>
                        <a:t>Strict delivery management dictates the scope, functionality to be delivered, and adjustments to meet the deadlines</a:t>
                      </a:r>
                    </a:p>
                    <a:p>
                      <a:pPr marL="285750" indent="-285750" algn="just">
                        <a:buFont typeface="Arial" panose="020B0604020202020204" pitchFamily="34" charset="0"/>
                        <a:buChar char="•"/>
                      </a:pPr>
                      <a:r>
                        <a:rPr lang="en-US" sz="1600" kern="1200" dirty="0">
                          <a:effectLst/>
                        </a:rPr>
                        <a:t>There is very high individual dependency since there is minimum documentation generated</a:t>
                      </a:r>
                    </a:p>
                    <a:p>
                      <a:pPr marL="285750" indent="-285750" algn="just">
                        <a:buFont typeface="Arial" panose="020B0604020202020204" pitchFamily="34" charset="0"/>
                        <a:buChar char="•"/>
                      </a:pPr>
                      <a:r>
                        <a:rPr lang="en-US" sz="1600" kern="1200" dirty="0">
                          <a:effectLst/>
                        </a:rPr>
                        <a:t>Transfer of technology to new team members may be quite challenging due to lack of documentation</a:t>
                      </a:r>
                    </a:p>
                    <a:p>
                      <a:pPr marL="285750" indent="-285750" algn="just">
                        <a:buFont typeface="Arial" panose="020B0604020202020204" pitchFamily="34" charset="0"/>
                        <a:buChar char="•"/>
                      </a:pPr>
                      <a:endParaRPr lang="en-US" sz="1600" b="0" i="0" kern="1200" dirty="0">
                        <a:solidFill>
                          <a:schemeClr val="tx1"/>
                        </a:solidFill>
                        <a:effectLst/>
                        <a:latin typeface="+mn-lt"/>
                        <a:ea typeface="+mn-ea"/>
                        <a:cs typeface="+mn-cs"/>
                      </a:endParaRPr>
                    </a:p>
                    <a:p>
                      <a:pPr marL="285750" indent="-285750" algn="just">
                        <a:buFont typeface="Arial" panose="020B0604020202020204" pitchFamily="34" charset="0"/>
                        <a:buChar char="•"/>
                      </a:pPr>
                      <a:endParaRPr lang="en-US" sz="1600" b="0" i="0" kern="1200" dirty="0">
                        <a:solidFill>
                          <a:schemeClr val="tx1"/>
                        </a:solidFill>
                        <a:effectLst/>
                        <a:latin typeface="+mn-lt"/>
                        <a:ea typeface="+mn-ea"/>
                        <a:cs typeface="+mn-cs"/>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69982822"/>
      </p:ext>
    </p:extLst>
  </p:cSld>
  <p:clrMapOvr>
    <a:masterClrMapping/>
  </p:clrMapOvr>
  <p:transition>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ln w="9525"/>
        </p:spPr>
        <p:txBody>
          <a:bodyPr/>
          <a:lstStyle/>
          <a:p>
            <a:pPr>
              <a:defRPr/>
            </a:pPr>
            <a:r>
              <a:rPr lang="en-US" sz="2800" dirty="0"/>
              <a:t>Testing in TDD</a:t>
            </a:r>
            <a:endParaRPr lang="en-US" sz="2300" dirty="0">
              <a:effectLst/>
            </a:endParaRPr>
          </a:p>
        </p:txBody>
      </p:sp>
      <p:pic>
        <p:nvPicPr>
          <p:cNvPr id="100355" name="Picture 5" descr="image_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619672" y="1770111"/>
            <a:ext cx="6121424" cy="3959492"/>
          </a:xfrm>
          <a:prstGeom prst="rect">
            <a:avLst/>
          </a:prstGeom>
          <a:noFill/>
          <a:ln w="9525">
            <a:noFill/>
            <a:miter lim="800000"/>
            <a:headEnd/>
            <a:tailEnd/>
          </a:ln>
        </p:spPr>
      </p:pic>
      <p:sp>
        <p:nvSpPr>
          <p:cNvPr id="212998" name="Rectangle 6"/>
          <p:cNvSpPr>
            <a:spLocks noChangeArrowheads="1"/>
          </p:cNvSpPr>
          <p:nvPr/>
        </p:nvSpPr>
        <p:spPr bwMode="auto">
          <a:xfrm>
            <a:off x="5307651" y="2093277"/>
            <a:ext cx="877163" cy="369332"/>
          </a:xfrm>
          <a:prstGeom prst="rect">
            <a:avLst/>
          </a:prstGeom>
          <a:noFill/>
          <a:ln w="12700">
            <a:noFill/>
            <a:miter lim="800000"/>
            <a:headEnd/>
            <a:tailEnd/>
          </a:ln>
          <a:effectLst/>
        </p:spPr>
        <p:txBody>
          <a:bodyPr wrap="none">
            <a:spAutoFit/>
          </a:bodyPr>
          <a:lstStyle/>
          <a:p>
            <a:pPr>
              <a:defRPr/>
            </a:pPr>
            <a:r>
              <a:rPr lang="en-US" b="1" i="0" dirty="0">
                <a:solidFill>
                  <a:srgbClr val="FF0000"/>
                </a:solidFill>
                <a:effectLst>
                  <a:outerShdw blurRad="38100" dist="38100" dir="2700000" algn="tl">
                    <a:srgbClr val="C0C0C0"/>
                  </a:outerShdw>
                </a:effectLst>
                <a:latin typeface="Arial" charset="0"/>
              </a:rPr>
              <a:t>Step 1</a:t>
            </a:r>
          </a:p>
        </p:txBody>
      </p:sp>
      <p:sp>
        <p:nvSpPr>
          <p:cNvPr id="212999" name="Rectangle 7"/>
          <p:cNvSpPr>
            <a:spLocks noChangeArrowheads="1"/>
          </p:cNvSpPr>
          <p:nvPr/>
        </p:nvSpPr>
        <p:spPr bwMode="auto">
          <a:xfrm>
            <a:off x="683568" y="5656312"/>
            <a:ext cx="7344097" cy="400110"/>
          </a:xfrm>
          <a:prstGeom prst="rect">
            <a:avLst/>
          </a:prstGeom>
          <a:solidFill>
            <a:schemeClr val="bg1"/>
          </a:solidFill>
          <a:ln w="12700">
            <a:solidFill>
              <a:schemeClr val="bg1"/>
            </a:solidFill>
            <a:miter lim="800000"/>
            <a:headEnd/>
            <a:tailEnd/>
          </a:ln>
          <a:effectLst/>
        </p:spPr>
        <p:txBody>
          <a:bodyPr wrap="square">
            <a:spAutoFit/>
          </a:bodyPr>
          <a:lstStyle/>
          <a:p>
            <a:pPr>
              <a:defRPr/>
            </a:pPr>
            <a:r>
              <a:rPr lang="en-US" sz="2000" b="0" i="0" dirty="0">
                <a:solidFill>
                  <a:schemeClr val="tx2"/>
                </a:solidFill>
                <a:effectLst>
                  <a:outerShdw blurRad="38100" dist="38100" dir="2700000" algn="tl">
                    <a:srgbClr val="C0C0C0"/>
                  </a:outerShdw>
                </a:effectLst>
                <a:latin typeface="Arial" charset="0"/>
              </a:rPr>
              <a:t>In TDD, test cases are actually the requirements of the system</a:t>
            </a:r>
          </a:p>
        </p:txBody>
      </p:sp>
      <p:sp>
        <p:nvSpPr>
          <p:cNvPr id="6" name="Rectangle 5"/>
          <p:cNvSpPr/>
          <p:nvPr/>
        </p:nvSpPr>
        <p:spPr>
          <a:xfrm>
            <a:off x="1979712" y="1416383"/>
            <a:ext cx="5616624" cy="461665"/>
          </a:xfrm>
          <a:prstGeom prst="rect">
            <a:avLst/>
          </a:prstGeom>
        </p:spPr>
        <p:txBody>
          <a:bodyPr wrap="square">
            <a:spAutoFit/>
          </a:bodyPr>
          <a:lstStyle/>
          <a:p>
            <a:r>
              <a:rPr lang="en-US" i="0" dirty="0">
                <a:solidFill>
                  <a:srgbClr val="663300"/>
                </a:solidFill>
              </a:rPr>
              <a:t>(TDD = Test-Driven Development )</a:t>
            </a:r>
            <a:endParaRPr lang="en-CA" i="0" dirty="0">
              <a:solidFill>
                <a:srgbClr val="663300"/>
              </a:solidFill>
            </a:endParaRPr>
          </a:p>
        </p:txBody>
      </p:sp>
      <p:grpSp>
        <p:nvGrpSpPr>
          <p:cNvPr id="7" name="Group 6">
            <a:extLst>
              <a:ext uri="{FF2B5EF4-FFF2-40B4-BE49-F238E27FC236}">
                <a16:creationId xmlns:a16="http://schemas.microsoft.com/office/drawing/2014/main" id="{D3A47C54-3C75-4B10-9B94-1FE40062FC40}"/>
              </a:ext>
            </a:extLst>
          </p:cNvPr>
          <p:cNvGrpSpPr/>
          <p:nvPr/>
        </p:nvGrpSpPr>
        <p:grpSpPr>
          <a:xfrm>
            <a:off x="5292080" y="2063581"/>
            <a:ext cx="3240360" cy="646331"/>
            <a:chOff x="5292080" y="2063581"/>
            <a:chExt cx="3240360" cy="646331"/>
          </a:xfrm>
        </p:grpSpPr>
        <p:sp>
          <p:nvSpPr>
            <p:cNvPr id="2" name="TextBox 1">
              <a:extLst>
                <a:ext uri="{FF2B5EF4-FFF2-40B4-BE49-F238E27FC236}">
                  <a16:creationId xmlns:a16="http://schemas.microsoft.com/office/drawing/2014/main" id="{DC372564-7482-4918-9607-F594EE892D37}"/>
                </a:ext>
              </a:extLst>
            </p:cNvPr>
            <p:cNvSpPr txBox="1"/>
            <p:nvPr/>
          </p:nvSpPr>
          <p:spPr>
            <a:xfrm>
              <a:off x="6732240" y="2063581"/>
              <a:ext cx="1800200" cy="64633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800" dirty="0"/>
                <a:t>Get Requirements</a:t>
              </a:r>
            </a:p>
          </p:txBody>
        </p:sp>
        <p:cxnSp>
          <p:nvCxnSpPr>
            <p:cNvPr id="4" name="Straight Arrow Connector 3">
              <a:extLst>
                <a:ext uri="{FF2B5EF4-FFF2-40B4-BE49-F238E27FC236}">
                  <a16:creationId xmlns:a16="http://schemas.microsoft.com/office/drawing/2014/main" id="{27DAFE41-3367-4170-B44B-3A8B611687C5}"/>
                </a:ext>
              </a:extLst>
            </p:cNvPr>
            <p:cNvCxnSpPr>
              <a:cxnSpLocks/>
            </p:cNvCxnSpPr>
            <p:nvPr/>
          </p:nvCxnSpPr>
          <p:spPr bwMode="auto">
            <a:xfrm flipH="1">
              <a:off x="5292080" y="2386747"/>
              <a:ext cx="1440160" cy="28803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sp>
        <p:nvSpPr>
          <p:cNvPr id="12" name="TextBox 11">
            <a:extLst>
              <a:ext uri="{FF2B5EF4-FFF2-40B4-BE49-F238E27FC236}">
                <a16:creationId xmlns:a16="http://schemas.microsoft.com/office/drawing/2014/main" id="{19E2A3DF-BCA2-4586-AF42-302C1859A2F6}"/>
              </a:ext>
            </a:extLst>
          </p:cNvPr>
          <p:cNvSpPr txBox="1"/>
          <p:nvPr/>
        </p:nvSpPr>
        <p:spPr>
          <a:xfrm>
            <a:off x="5023624" y="6023073"/>
            <a:ext cx="3778599" cy="338554"/>
          </a:xfrm>
          <a:prstGeom prst="rect">
            <a:avLst/>
          </a:prstGeom>
          <a:noFill/>
        </p:spPr>
        <p:txBody>
          <a:bodyPr wrap="none" rtlCol="0">
            <a:spAutoFit/>
          </a:bodyPr>
          <a:lstStyle/>
          <a:p>
            <a:r>
              <a:rPr lang="en-US" sz="1600" dirty="0">
                <a:solidFill>
                  <a:srgbClr val="C00000"/>
                </a:solidFill>
              </a:rPr>
              <a:t>Document introducing TDD in D2L!</a:t>
            </a:r>
          </a:p>
        </p:txBody>
      </p:sp>
    </p:spTree>
    <p:extLst>
      <p:ext uri="{BB962C8B-B14F-4D97-AF65-F5344CB8AC3E}">
        <p14:creationId xmlns:p14="http://schemas.microsoft.com/office/powerpoint/2010/main" val="4093423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endParaRPr lang="en-CA" dirty="0"/>
          </a:p>
        </p:txBody>
      </p:sp>
      <p:sp>
        <p:nvSpPr>
          <p:cNvPr id="3" name="Content Placeholder 2"/>
          <p:cNvSpPr>
            <a:spLocks noGrp="1"/>
          </p:cNvSpPr>
          <p:nvPr>
            <p:ph idx="1"/>
          </p:nvPr>
        </p:nvSpPr>
        <p:spPr>
          <a:xfrm>
            <a:off x="900113" y="1560513"/>
            <a:ext cx="5620709" cy="4532312"/>
          </a:xfrm>
        </p:spPr>
        <p:txBody>
          <a:bodyPr/>
          <a:lstStyle/>
          <a:p>
            <a:r>
              <a:rPr lang="en-CA" dirty="0"/>
              <a:t>Software Testing: Techniques to execute programs with the intent of finding as many defects as possible and/or gaining sufficient confidence in the software system under test.</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a:t>
            </a:fld>
            <a:endParaRPr lang="en-US" altLang="ja-JP"/>
          </a:p>
        </p:txBody>
      </p:sp>
      <p:sp>
        <p:nvSpPr>
          <p:cNvPr id="6" name="Rectangle 5"/>
          <p:cNvSpPr/>
          <p:nvPr/>
        </p:nvSpPr>
        <p:spPr>
          <a:xfrm>
            <a:off x="4371975" y="4892496"/>
            <a:ext cx="4572000" cy="1200329"/>
          </a:xfrm>
          <a:prstGeom prst="rect">
            <a:avLst/>
          </a:prstGeom>
        </p:spPr>
        <p:txBody>
          <a:bodyPr>
            <a:spAutoFit/>
          </a:bodyPr>
          <a:lstStyle/>
          <a:p>
            <a:r>
              <a:rPr lang="en-CA" dirty="0">
                <a:latin typeface="Calibri-Bold"/>
              </a:rPr>
              <a:t>“Program testing can show the presence of bugs, never their absence” (Dijkstra, 1972)</a:t>
            </a:r>
            <a:endParaRPr lang="en-CA" dirty="0"/>
          </a:p>
        </p:txBody>
      </p:sp>
      <p:pic>
        <p:nvPicPr>
          <p:cNvPr id="7" name="Picture 6"/>
          <p:cNvPicPr>
            <a:picLocks noChangeAspect="1"/>
          </p:cNvPicPr>
          <p:nvPr/>
        </p:nvPicPr>
        <p:blipFill>
          <a:blip r:embed="rId2"/>
          <a:stretch>
            <a:fillRect/>
          </a:stretch>
        </p:blipFill>
        <p:spPr>
          <a:xfrm>
            <a:off x="6372200" y="1671301"/>
            <a:ext cx="2159518" cy="30059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73095"/>
      </p:ext>
    </p:extLst>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TDD Model Pros &amp; Cons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099640967"/>
              </p:ext>
            </p:extLst>
          </p:nvPr>
        </p:nvGraphicFramePr>
        <p:xfrm>
          <a:off x="467544" y="1844824"/>
          <a:ext cx="8280920" cy="3497351"/>
        </p:xfrm>
        <a:graphic>
          <a:graphicData uri="http://schemas.openxmlformats.org/drawingml/2006/table">
            <a:tbl>
              <a:tblPr firstRow="1" bandRow="1">
                <a:tableStyleId>{5940675A-B579-460E-94D1-54222C63F5DA}</a:tableStyleId>
              </a:tblPr>
              <a:tblGrid>
                <a:gridCol w="4140460">
                  <a:extLst>
                    <a:ext uri="{9D8B030D-6E8A-4147-A177-3AD203B41FA5}">
                      <a16:colId xmlns:a16="http://schemas.microsoft.com/office/drawing/2014/main" val="20000"/>
                    </a:ext>
                  </a:extLst>
                </a:gridCol>
                <a:gridCol w="4140460">
                  <a:extLst>
                    <a:ext uri="{9D8B030D-6E8A-4147-A177-3AD203B41FA5}">
                      <a16:colId xmlns:a16="http://schemas.microsoft.com/office/drawing/2014/main" val="20001"/>
                    </a:ext>
                  </a:extLst>
                </a:gridCol>
              </a:tblGrid>
              <a:tr h="380875">
                <a:tc>
                  <a:txBody>
                    <a:bodyPr/>
                    <a:lstStyle/>
                    <a:p>
                      <a:r>
                        <a:rPr lang="en-US" sz="1800" b="1" i="0" kern="1200" dirty="0">
                          <a:solidFill>
                            <a:schemeClr val="tx1"/>
                          </a:solidFill>
                          <a:effectLst/>
                          <a:latin typeface="+mn-lt"/>
                          <a:ea typeface="+mn-ea"/>
                          <a:cs typeface="+mn-cs"/>
                        </a:rPr>
                        <a:t>Pros</a:t>
                      </a:r>
                      <a:endParaRPr lang="en-US" dirty="0"/>
                    </a:p>
                  </a:txBody>
                  <a:tcPr/>
                </a:tc>
                <a:tc>
                  <a:txBody>
                    <a:bodyPr/>
                    <a:lstStyle/>
                    <a:p>
                      <a:r>
                        <a:rPr lang="en-US" sz="1800" b="1" i="0" kern="1200" dirty="0">
                          <a:solidFill>
                            <a:schemeClr val="tx1"/>
                          </a:solidFill>
                          <a:effectLst/>
                          <a:latin typeface="+mn-lt"/>
                          <a:ea typeface="+mn-ea"/>
                          <a:cs typeface="+mn-cs"/>
                        </a:rPr>
                        <a:t>Cons</a:t>
                      </a:r>
                      <a:endParaRPr lang="en-US" dirty="0"/>
                    </a:p>
                  </a:txBody>
                  <a:tcPr/>
                </a:tc>
                <a:extLst>
                  <a:ext uri="{0D108BD9-81ED-4DB2-BD59-A6C34878D82A}">
                    <a16:rowId xmlns:a16="http://schemas.microsoft.com/office/drawing/2014/main" val="10000"/>
                  </a:ext>
                </a:extLst>
              </a:tr>
              <a:tr h="3116476">
                <a:tc>
                  <a:txBody>
                    <a:bodyPr/>
                    <a:lstStyle/>
                    <a:p>
                      <a:pPr marL="285750" indent="-285750" algn="l" fontAlgn="t">
                        <a:buFont typeface="Arial" panose="020B0604020202020204" pitchFamily="34" charset="0"/>
                        <a:buChar char="•"/>
                      </a:pPr>
                      <a:r>
                        <a:rPr lang="en-US" sz="1600" dirty="0">
                          <a:solidFill>
                            <a:srgbClr val="000000"/>
                          </a:solidFill>
                          <a:effectLst/>
                        </a:rPr>
                        <a:t>TDD</a:t>
                      </a:r>
                      <a:r>
                        <a:rPr lang="en-US" sz="1600" baseline="0" dirty="0">
                          <a:solidFill>
                            <a:srgbClr val="000000"/>
                          </a:solidFill>
                          <a:effectLst/>
                        </a:rPr>
                        <a:t> shortens the programming feedback loop</a:t>
                      </a:r>
                    </a:p>
                    <a:p>
                      <a:pPr marL="285750" indent="-285750" algn="l" fontAlgn="t">
                        <a:buFont typeface="Arial" panose="020B0604020202020204" pitchFamily="34" charset="0"/>
                        <a:buChar char="•"/>
                      </a:pPr>
                      <a:r>
                        <a:rPr lang="en-US" sz="1600" baseline="0" dirty="0">
                          <a:solidFill>
                            <a:srgbClr val="000000"/>
                          </a:solidFill>
                          <a:effectLst/>
                        </a:rPr>
                        <a:t>Guarantees the development of high quality software</a:t>
                      </a:r>
                    </a:p>
                    <a:p>
                      <a:pPr marL="285750" indent="-285750" algn="l" fontAlgn="t">
                        <a:buFont typeface="Arial" panose="020B0604020202020204" pitchFamily="34" charset="0"/>
                        <a:buChar char="•"/>
                      </a:pPr>
                      <a:r>
                        <a:rPr lang="en-US" sz="1600" baseline="0" dirty="0">
                          <a:solidFill>
                            <a:srgbClr val="000000"/>
                          </a:solidFill>
                          <a:effectLst/>
                        </a:rPr>
                        <a:t>Provides concrete evidence that software is working</a:t>
                      </a:r>
                    </a:p>
                    <a:p>
                      <a:pPr marL="285750" indent="-285750" algn="l" fontAlgn="t">
                        <a:buFont typeface="Arial" panose="020B0604020202020204" pitchFamily="34" charset="0"/>
                        <a:buChar char="•"/>
                      </a:pPr>
                      <a:r>
                        <a:rPr lang="en-US" sz="1600" baseline="0" dirty="0">
                          <a:solidFill>
                            <a:srgbClr val="000000"/>
                          </a:solidFill>
                          <a:effectLst/>
                        </a:rPr>
                        <a:t>Less debug time</a:t>
                      </a:r>
                    </a:p>
                    <a:p>
                      <a:pPr marL="285750" indent="-285750" algn="l" fontAlgn="t">
                        <a:buFont typeface="Arial" panose="020B0604020202020204" pitchFamily="34" charset="0"/>
                        <a:buChar char="•"/>
                      </a:pPr>
                      <a:r>
                        <a:rPr lang="en-US" sz="1600" baseline="0" dirty="0">
                          <a:solidFill>
                            <a:srgbClr val="000000"/>
                          </a:solidFill>
                          <a:effectLst/>
                        </a:rPr>
                        <a:t>Reduced software failure rate</a:t>
                      </a:r>
                    </a:p>
                    <a:p>
                      <a:pPr marL="285750" indent="-285750" algn="l" fontAlgn="t">
                        <a:buFont typeface="Arial" panose="020B0604020202020204" pitchFamily="34" charset="0"/>
                        <a:buChar char="•"/>
                      </a:pPr>
                      <a:endParaRPr lang="en-US" sz="1600" baseline="0" dirty="0">
                        <a:solidFill>
                          <a:srgbClr val="000000"/>
                        </a:solidFill>
                        <a:effectLst/>
                      </a:endParaRPr>
                    </a:p>
                    <a:p>
                      <a:pPr marL="285750" indent="-285750" algn="l" fontAlgn="t">
                        <a:buFont typeface="Arial" panose="020B0604020202020204" pitchFamily="34" charset="0"/>
                        <a:buChar char="•"/>
                      </a:pPr>
                      <a:endParaRPr lang="en-US" sz="1600" dirty="0">
                        <a:solidFill>
                          <a:srgbClr val="000000"/>
                        </a:solidFill>
                        <a:effectLst/>
                      </a:endParaRPr>
                    </a:p>
                  </a:txBody>
                  <a:tcPr marL="76200" marR="76200" marT="76200" marB="76200" anchor="ctr"/>
                </a:tc>
                <a:tc>
                  <a:txBody>
                    <a:bodyPr/>
                    <a:lstStyle/>
                    <a:p>
                      <a:pPr marL="0" indent="0" algn="just">
                        <a:buFont typeface="Arial" panose="020B0604020202020204" pitchFamily="34" charset="0"/>
                        <a:buNone/>
                      </a:pPr>
                      <a:endParaRPr lang="en-US" sz="1600" b="0" i="0" kern="1200" dirty="0">
                        <a:solidFill>
                          <a:schemeClr val="tx1"/>
                        </a:solidFill>
                        <a:effectLst/>
                        <a:latin typeface="+mn-lt"/>
                        <a:ea typeface="+mn-ea"/>
                        <a:cs typeface="+mn-cs"/>
                      </a:endParaRPr>
                    </a:p>
                    <a:p>
                      <a:pPr marL="285750" indent="-285750" algn="just">
                        <a:buFont typeface="Arial" panose="020B0604020202020204" pitchFamily="34" charset="0"/>
                        <a:buChar char="•"/>
                      </a:pPr>
                      <a:r>
                        <a:rPr lang="en-US" sz="1600" b="0" i="0" kern="1200" dirty="0">
                          <a:solidFill>
                            <a:schemeClr val="tx1"/>
                          </a:solidFill>
                          <a:effectLst/>
                          <a:latin typeface="+mn-lt"/>
                          <a:ea typeface="+mn-ea"/>
                          <a:cs typeface="+mn-cs"/>
                        </a:rPr>
                        <a:t>Programmers</a:t>
                      </a:r>
                      <a:r>
                        <a:rPr lang="en-US" sz="1600" b="0" i="0" kern="1200" baseline="0" dirty="0">
                          <a:solidFill>
                            <a:schemeClr val="tx1"/>
                          </a:solidFill>
                          <a:effectLst/>
                          <a:latin typeface="+mn-lt"/>
                          <a:ea typeface="+mn-ea"/>
                          <a:cs typeface="+mn-cs"/>
                        </a:rPr>
                        <a:t> like to code, not to test</a:t>
                      </a:r>
                    </a:p>
                    <a:p>
                      <a:pPr marL="285750" indent="-285750" algn="just">
                        <a:buFont typeface="Arial" panose="020B0604020202020204" pitchFamily="34" charset="0"/>
                        <a:buChar char="•"/>
                      </a:pPr>
                      <a:r>
                        <a:rPr lang="en-US" sz="1600" b="0" i="0" kern="1200" baseline="0" dirty="0">
                          <a:solidFill>
                            <a:schemeClr val="tx1"/>
                          </a:solidFill>
                          <a:effectLst/>
                          <a:latin typeface="+mn-lt"/>
                          <a:ea typeface="+mn-ea"/>
                          <a:cs typeface="+mn-cs"/>
                        </a:rPr>
                        <a:t>Test writing is time consuming</a:t>
                      </a:r>
                    </a:p>
                    <a:p>
                      <a:pPr marL="0" indent="0" algn="just">
                        <a:buFont typeface="Arial" panose="020B0604020202020204" pitchFamily="34" charset="0"/>
                        <a:buNone/>
                      </a:pPr>
                      <a:endParaRPr lang="en-US" sz="1600" b="0" i="0" kern="1200" baseline="0" dirty="0">
                        <a:solidFill>
                          <a:schemeClr val="tx1"/>
                        </a:solidFill>
                        <a:effectLst/>
                        <a:latin typeface="+mn-lt"/>
                        <a:ea typeface="+mn-ea"/>
                        <a:cs typeface="+mn-cs"/>
                      </a:endParaRPr>
                    </a:p>
                    <a:p>
                      <a:pPr marL="285750" indent="-285750" algn="just">
                        <a:buFont typeface="Arial" panose="020B0604020202020204" pitchFamily="34" charset="0"/>
                        <a:buChar char="•"/>
                      </a:pPr>
                      <a:endParaRPr lang="en-US" sz="1600" b="0" i="0" kern="1200" dirty="0">
                        <a:solidFill>
                          <a:schemeClr val="tx1"/>
                        </a:solidFill>
                        <a:effectLst/>
                        <a:latin typeface="+mn-lt"/>
                        <a:ea typeface="+mn-ea"/>
                        <a:cs typeface="+mn-cs"/>
                      </a:endParaRPr>
                    </a:p>
                  </a:txBody>
                  <a:tcPr/>
                </a:tc>
                <a:extLst>
                  <a:ext uri="{0D108BD9-81ED-4DB2-BD59-A6C34878D82A}">
                    <a16:rowId xmlns:a16="http://schemas.microsoft.com/office/drawing/2014/main" val="10001"/>
                  </a:ext>
                </a:extLst>
              </a:tr>
            </a:tbl>
          </a:graphicData>
        </a:graphic>
      </p:graphicFrame>
      <p:pic>
        <p:nvPicPr>
          <p:cNvPr id="6" name="Content Placeholder 3" descr="Screen Clippi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716015" y="3356992"/>
            <a:ext cx="3982305" cy="3024336"/>
          </a:xfrm>
          <a:prstGeom prst="rect">
            <a:avLst/>
          </a:prstGeom>
          <a:noFill/>
          <a:ln w="12700">
            <a:noFill/>
            <a:miter lim="800000"/>
            <a:headEnd/>
            <a:tailEnd/>
          </a:ln>
        </p:spPr>
      </p:pic>
    </p:spTree>
    <p:extLst>
      <p:ext uri="{BB962C8B-B14F-4D97-AF65-F5344CB8AC3E}">
        <p14:creationId xmlns:p14="http://schemas.microsoft.com/office/powerpoint/2010/main" val="2065942536"/>
      </p:ext>
    </p:extLst>
  </p:cSld>
  <p:clrMapOvr>
    <a:masterClrMapping/>
  </p:clrMapOvr>
  <p:transition>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SDLC - Conclusion</a:t>
            </a:r>
          </a:p>
        </p:txBody>
      </p:sp>
      <p:pic>
        <p:nvPicPr>
          <p:cNvPr id="4" name="Picture 3"/>
          <p:cNvPicPr>
            <a:picLocks noChangeAspect="1"/>
          </p:cNvPicPr>
          <p:nvPr/>
        </p:nvPicPr>
        <p:blipFill>
          <a:blip r:embed="rId2"/>
          <a:stretch>
            <a:fillRect/>
          </a:stretch>
        </p:blipFill>
        <p:spPr>
          <a:xfrm>
            <a:off x="744310" y="1772816"/>
            <a:ext cx="7771039" cy="4176464"/>
          </a:xfrm>
          <a:prstGeom prst="rect">
            <a:avLst/>
          </a:prstGeom>
        </p:spPr>
      </p:pic>
    </p:spTree>
    <p:extLst>
      <p:ext uri="{BB962C8B-B14F-4D97-AF65-F5344CB8AC3E}">
        <p14:creationId xmlns:p14="http://schemas.microsoft.com/office/powerpoint/2010/main" val="311449540"/>
      </p:ext>
    </p:extLst>
  </p:cSld>
  <p:clrMapOvr>
    <a:masterClrMapping/>
  </p:clrMapOvr>
  <p:transition>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Testing Life Cycle (STLC)</a:t>
            </a:r>
          </a:p>
        </p:txBody>
      </p:sp>
      <p:pic>
        <p:nvPicPr>
          <p:cNvPr id="6" name="Picture 5"/>
          <p:cNvPicPr>
            <a:picLocks noChangeAspect="1"/>
          </p:cNvPicPr>
          <p:nvPr/>
        </p:nvPicPr>
        <p:blipFill>
          <a:blip r:embed="rId3"/>
          <a:stretch>
            <a:fillRect/>
          </a:stretch>
        </p:blipFill>
        <p:spPr>
          <a:xfrm>
            <a:off x="467544" y="1903065"/>
            <a:ext cx="7991475" cy="3686175"/>
          </a:xfrm>
          <a:prstGeom prst="rect">
            <a:avLst/>
          </a:prstGeom>
        </p:spPr>
      </p:pic>
    </p:spTree>
    <p:extLst>
      <p:ext uri="{BB962C8B-B14F-4D97-AF65-F5344CB8AC3E}">
        <p14:creationId xmlns:p14="http://schemas.microsoft.com/office/powerpoint/2010/main" val="238581840"/>
      </p:ext>
    </p:extLst>
  </p:cSld>
  <p:clrMapOvr>
    <a:masterClrMapping/>
  </p:clrMapOvr>
  <p:transition>
    <p:dissolv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Testing Life Cycle (STLC)</a:t>
            </a:r>
          </a:p>
        </p:txBody>
      </p:sp>
      <p:pic>
        <p:nvPicPr>
          <p:cNvPr id="2050" name="Picture 2" descr="software-test-life-cycl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514" y="1801595"/>
            <a:ext cx="8346972" cy="37156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55576" y="5624286"/>
            <a:ext cx="8064896" cy="523220"/>
          </a:xfrm>
          <a:prstGeom prst="rect">
            <a:avLst/>
          </a:prstGeom>
        </p:spPr>
        <p:txBody>
          <a:bodyPr wrap="square">
            <a:spAutoFit/>
          </a:bodyPr>
          <a:lstStyle/>
          <a:p>
            <a:r>
              <a:rPr lang="en-US" sz="1400" b="0" dirty="0">
                <a:hlinkClick r:id="rId4"/>
              </a:rPr>
              <a:t>https://www.youtube.com/watch?v=Dq5IYYqnnGQ&amp;index=24&amp;list=PLDC2A0C8D2EC934C7</a:t>
            </a:r>
            <a:endParaRPr lang="en-US" sz="1400" b="0" dirty="0"/>
          </a:p>
          <a:p>
            <a:endParaRPr lang="en-US" sz="1400" b="0" dirty="0"/>
          </a:p>
        </p:txBody>
      </p:sp>
    </p:spTree>
    <p:extLst>
      <p:ext uri="{BB962C8B-B14F-4D97-AF65-F5344CB8AC3E}">
        <p14:creationId xmlns:p14="http://schemas.microsoft.com/office/powerpoint/2010/main" val="1468385867"/>
      </p:ext>
    </p:extLst>
  </p:cSld>
  <p:clrMapOvr>
    <a:masterClrMapping/>
  </p:clrMapOvr>
  <p:transition>
    <p:dissolv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Analysis</a:t>
            </a:r>
          </a:p>
        </p:txBody>
      </p:sp>
      <p:sp>
        <p:nvSpPr>
          <p:cNvPr id="3" name="Content Placeholder 2"/>
          <p:cNvSpPr>
            <a:spLocks noGrp="1"/>
          </p:cNvSpPr>
          <p:nvPr>
            <p:ph idx="1"/>
          </p:nvPr>
        </p:nvSpPr>
        <p:spPr>
          <a:xfrm>
            <a:off x="539552" y="1765375"/>
            <a:ext cx="8280920" cy="3967881"/>
          </a:xfrm>
        </p:spPr>
        <p:txBody>
          <a:bodyPr/>
          <a:lstStyle/>
          <a:p>
            <a:pPr algn="just"/>
            <a:r>
              <a:rPr lang="en-US" sz="2400" b="0" dirty="0"/>
              <a:t>Test team studies the requirements from a testing point of view to identify the testable requirements.</a:t>
            </a:r>
          </a:p>
          <a:p>
            <a:pPr algn="just"/>
            <a:r>
              <a:rPr lang="en-US" sz="2400" b="0" dirty="0"/>
              <a:t>The QA team may interact with various stakeholders (Client, Business Analyst, Technical Leads, System Architects etc.) to understand the requirements in detail.</a:t>
            </a:r>
          </a:p>
          <a:p>
            <a:pPr algn="just"/>
            <a:r>
              <a:rPr lang="en-US" sz="2400" b="0" dirty="0"/>
              <a:t>Requirements could be either Functional (defining what the software must do) or Non Functional (defining system performance /security availability). </a:t>
            </a:r>
          </a:p>
          <a:p>
            <a:pPr algn="just"/>
            <a:r>
              <a:rPr lang="en-US" sz="2400" b="0" dirty="0"/>
              <a:t>Automation feasibility for the given testing project is also done in this stage.</a:t>
            </a:r>
          </a:p>
        </p:txBody>
      </p:sp>
    </p:spTree>
    <p:extLst>
      <p:ext uri="{BB962C8B-B14F-4D97-AF65-F5344CB8AC3E}">
        <p14:creationId xmlns:p14="http://schemas.microsoft.com/office/powerpoint/2010/main" val="2562778745"/>
      </p:ext>
    </p:extLst>
  </p:cSld>
  <p:clrMapOvr>
    <a:masterClrMapping/>
  </p:clrMapOvr>
  <p:transition>
    <p:dissolv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Analysis</a:t>
            </a:r>
          </a:p>
        </p:txBody>
      </p:sp>
      <p:sp>
        <p:nvSpPr>
          <p:cNvPr id="3" name="Content Placeholder 2"/>
          <p:cNvSpPr>
            <a:spLocks noGrp="1"/>
          </p:cNvSpPr>
          <p:nvPr>
            <p:ph idx="1"/>
          </p:nvPr>
        </p:nvSpPr>
        <p:spPr>
          <a:xfrm>
            <a:off x="683568" y="1673310"/>
            <a:ext cx="8244916" cy="4780026"/>
          </a:xfrm>
        </p:spPr>
        <p:txBody>
          <a:bodyPr/>
          <a:lstStyle/>
          <a:p>
            <a:r>
              <a:rPr lang="en-US" sz="2800" dirty="0"/>
              <a:t>Activities</a:t>
            </a:r>
          </a:p>
          <a:p>
            <a:pPr lvl="1"/>
            <a:r>
              <a:rPr lang="en-US" sz="2400" dirty="0"/>
              <a:t>Identify types of tests to be performed. </a:t>
            </a:r>
          </a:p>
          <a:p>
            <a:pPr lvl="1"/>
            <a:r>
              <a:rPr lang="en-US" sz="2400" dirty="0"/>
              <a:t>Gather details about testing priorities and focus.</a:t>
            </a:r>
          </a:p>
          <a:p>
            <a:pPr lvl="1"/>
            <a:r>
              <a:rPr lang="en-US" sz="2400" dirty="0"/>
              <a:t>Prepare </a:t>
            </a:r>
            <a:r>
              <a:rPr lang="en-US" sz="2400" i="1" dirty="0"/>
              <a:t>Requirement Traceability Matrix (RTM).</a:t>
            </a:r>
          </a:p>
          <a:p>
            <a:pPr lvl="1"/>
            <a:r>
              <a:rPr lang="en-US" sz="2400" dirty="0"/>
              <a:t>Identify test environment details where testing is supposed to be carried out. </a:t>
            </a:r>
          </a:p>
          <a:p>
            <a:pPr lvl="1"/>
            <a:r>
              <a:rPr lang="en-US" sz="2400" dirty="0"/>
              <a:t>Automation feasibility analysis (if required).</a:t>
            </a:r>
          </a:p>
          <a:p>
            <a:r>
              <a:rPr lang="en-US" sz="2800" dirty="0"/>
              <a:t>Deliverables </a:t>
            </a:r>
          </a:p>
          <a:p>
            <a:pPr lvl="1"/>
            <a:r>
              <a:rPr lang="en-US" sz="2400" dirty="0"/>
              <a:t>RTM</a:t>
            </a:r>
          </a:p>
          <a:p>
            <a:pPr lvl="1"/>
            <a:r>
              <a:rPr lang="en-US" sz="2400" dirty="0"/>
              <a:t>Automation feasibility report (if applicable).</a:t>
            </a:r>
          </a:p>
          <a:p>
            <a:endParaRPr lang="en-US" sz="2800" dirty="0"/>
          </a:p>
        </p:txBody>
      </p:sp>
    </p:spTree>
    <p:extLst>
      <p:ext uri="{BB962C8B-B14F-4D97-AF65-F5344CB8AC3E}">
        <p14:creationId xmlns:p14="http://schemas.microsoft.com/office/powerpoint/2010/main" val="1616157480"/>
      </p:ext>
    </p:extLst>
  </p:cSld>
  <p:clrMapOvr>
    <a:masterClrMapping/>
  </p:clrMapOvr>
  <p:transition>
    <p:dissolv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Traceability Matrix (RTM)</a:t>
            </a:r>
          </a:p>
        </p:txBody>
      </p:sp>
      <p:pic>
        <p:nvPicPr>
          <p:cNvPr id="4" name="Picture 3"/>
          <p:cNvPicPr>
            <a:picLocks noChangeAspect="1"/>
          </p:cNvPicPr>
          <p:nvPr/>
        </p:nvPicPr>
        <p:blipFill>
          <a:blip r:embed="rId3"/>
          <a:stretch>
            <a:fillRect/>
          </a:stretch>
        </p:blipFill>
        <p:spPr>
          <a:xfrm>
            <a:off x="899592" y="1844824"/>
            <a:ext cx="7779744" cy="4228122"/>
          </a:xfrm>
          <a:prstGeom prst="rect">
            <a:avLst/>
          </a:prstGeom>
        </p:spPr>
      </p:pic>
    </p:spTree>
    <p:extLst>
      <p:ext uri="{BB962C8B-B14F-4D97-AF65-F5344CB8AC3E}">
        <p14:creationId xmlns:p14="http://schemas.microsoft.com/office/powerpoint/2010/main" val="1439351516"/>
      </p:ext>
    </p:extLst>
  </p:cSld>
  <p:clrMapOvr>
    <a:masterClrMapping/>
  </p:clrMapOvr>
  <p:transition>
    <p:dissolv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Traceability Matrix (RTM)</a:t>
            </a:r>
          </a:p>
        </p:txBody>
      </p:sp>
      <p:sp>
        <p:nvSpPr>
          <p:cNvPr id="3" name="Content Placeholder 2"/>
          <p:cNvSpPr>
            <a:spLocks noGrp="1"/>
          </p:cNvSpPr>
          <p:nvPr>
            <p:ph idx="1"/>
          </p:nvPr>
        </p:nvSpPr>
        <p:spPr>
          <a:xfrm>
            <a:off x="539552" y="1826193"/>
            <a:ext cx="8388932" cy="4195095"/>
          </a:xfrm>
        </p:spPr>
        <p:txBody>
          <a:bodyPr/>
          <a:lstStyle/>
          <a:p>
            <a:r>
              <a:rPr lang="en-US" dirty="0"/>
              <a:t>Discussion</a:t>
            </a:r>
          </a:p>
          <a:p>
            <a:pPr lvl="1"/>
            <a:r>
              <a:rPr lang="en-US" dirty="0"/>
              <a:t>How RTM can help test engineers?</a:t>
            </a:r>
          </a:p>
          <a:p>
            <a:endParaRPr lang="en-US" dirty="0"/>
          </a:p>
          <a:p>
            <a:pPr lvl="1"/>
            <a:r>
              <a:rPr lang="en-US" dirty="0"/>
              <a:t>How RTM can help project managers?</a:t>
            </a:r>
          </a:p>
        </p:txBody>
      </p:sp>
    </p:spTree>
    <p:extLst>
      <p:ext uri="{BB962C8B-B14F-4D97-AF65-F5344CB8AC3E}">
        <p14:creationId xmlns:p14="http://schemas.microsoft.com/office/powerpoint/2010/main" val="879486917"/>
      </p:ext>
    </p:extLst>
  </p:cSld>
  <p:clrMapOvr>
    <a:masterClrMapping/>
  </p:clrMapOvr>
  <p:transition>
    <p:dissolv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Planning</a:t>
            </a:r>
          </a:p>
        </p:txBody>
      </p:sp>
      <p:sp>
        <p:nvSpPr>
          <p:cNvPr id="3" name="Content Placeholder 2"/>
          <p:cNvSpPr>
            <a:spLocks noGrp="1"/>
          </p:cNvSpPr>
          <p:nvPr>
            <p:ph idx="1"/>
          </p:nvPr>
        </p:nvSpPr>
        <p:spPr>
          <a:xfrm>
            <a:off x="683568" y="1628800"/>
            <a:ext cx="8244916" cy="1071575"/>
          </a:xfrm>
        </p:spPr>
        <p:txBody>
          <a:bodyPr/>
          <a:lstStyle/>
          <a:p>
            <a:pPr algn="just"/>
            <a:r>
              <a:rPr lang="en-US" sz="2400" b="0" dirty="0"/>
              <a:t>This phase is also called </a:t>
            </a:r>
            <a:r>
              <a:rPr lang="en-US" sz="2400" dirty="0"/>
              <a:t>Test Strategy</a:t>
            </a:r>
            <a:r>
              <a:rPr lang="en-US" sz="2400" b="0" dirty="0"/>
              <a:t> phase </a:t>
            </a:r>
          </a:p>
          <a:p>
            <a:pPr algn="just"/>
            <a:r>
              <a:rPr lang="en-US" sz="2400" b="0" dirty="0"/>
              <a:t>Typically, a Senior QA manager will determine effort and cost estimates for the project and would prepare and finalize the Test Plan</a:t>
            </a:r>
          </a:p>
        </p:txBody>
      </p:sp>
      <p:grpSp>
        <p:nvGrpSpPr>
          <p:cNvPr id="5" name="Group 4"/>
          <p:cNvGrpSpPr/>
          <p:nvPr/>
        </p:nvGrpSpPr>
        <p:grpSpPr>
          <a:xfrm>
            <a:off x="1090878" y="3140968"/>
            <a:ext cx="7117526" cy="3168352"/>
            <a:chOff x="1090878" y="2924944"/>
            <a:chExt cx="7117526" cy="3168352"/>
          </a:xfrm>
        </p:grpSpPr>
        <p:pic>
          <p:nvPicPr>
            <p:cNvPr id="4" name="Picture 2" descr="software-test-life-cyc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0878" y="2924944"/>
              <a:ext cx="7117526" cy="31683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2339752" y="3501008"/>
              <a:ext cx="1368152" cy="57606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grpSp>
    </p:spTree>
    <p:extLst>
      <p:ext uri="{BB962C8B-B14F-4D97-AF65-F5344CB8AC3E}">
        <p14:creationId xmlns:p14="http://schemas.microsoft.com/office/powerpoint/2010/main" val="2885563191"/>
      </p:ext>
    </p:extLst>
  </p:cSld>
  <p:clrMapOvr>
    <a:masterClrMapping/>
  </p:clrMapOvr>
  <p:transition>
    <p:dissolv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Planning</a:t>
            </a:r>
          </a:p>
        </p:txBody>
      </p:sp>
      <p:sp>
        <p:nvSpPr>
          <p:cNvPr id="3" name="Content Placeholder 2"/>
          <p:cNvSpPr>
            <a:spLocks noGrp="1"/>
          </p:cNvSpPr>
          <p:nvPr>
            <p:ph idx="1"/>
          </p:nvPr>
        </p:nvSpPr>
        <p:spPr>
          <a:xfrm>
            <a:off x="755576" y="1722631"/>
            <a:ext cx="8172908" cy="4226649"/>
          </a:xfrm>
        </p:spPr>
        <p:txBody>
          <a:bodyPr/>
          <a:lstStyle/>
          <a:p>
            <a:pPr algn="just"/>
            <a:r>
              <a:rPr lang="en-US" sz="2000" dirty="0"/>
              <a:t>Activities</a:t>
            </a:r>
          </a:p>
          <a:p>
            <a:pPr lvl="1" algn="just"/>
            <a:r>
              <a:rPr lang="en-US" sz="2000" b="0" dirty="0"/>
              <a:t>Preparation of test plan/strategy document for various types of testing</a:t>
            </a:r>
          </a:p>
          <a:p>
            <a:pPr lvl="1" algn="just"/>
            <a:r>
              <a:rPr lang="en-US" sz="2000" b="0" dirty="0"/>
              <a:t>Test tool selection </a:t>
            </a:r>
          </a:p>
          <a:p>
            <a:pPr lvl="1" algn="just"/>
            <a:r>
              <a:rPr lang="en-US" sz="2000" b="0" dirty="0"/>
              <a:t>Test effort estimation </a:t>
            </a:r>
          </a:p>
          <a:p>
            <a:pPr lvl="1" algn="just"/>
            <a:r>
              <a:rPr lang="en-US" sz="2000" b="0" dirty="0"/>
              <a:t>Resource planning and determining roles and responsibilities.</a:t>
            </a:r>
          </a:p>
          <a:p>
            <a:pPr lvl="1" algn="just"/>
            <a:r>
              <a:rPr lang="en-US" sz="2000" b="0" dirty="0"/>
              <a:t>Training requirement</a:t>
            </a:r>
          </a:p>
          <a:p>
            <a:pPr algn="just"/>
            <a:r>
              <a:rPr lang="en-US" sz="2000" dirty="0"/>
              <a:t>Deliverables </a:t>
            </a:r>
          </a:p>
          <a:p>
            <a:pPr lvl="1" algn="just"/>
            <a:r>
              <a:rPr lang="en-US" sz="2000" b="0" dirty="0"/>
              <a:t>Test plan /strategy document.</a:t>
            </a:r>
          </a:p>
          <a:p>
            <a:pPr lvl="1" algn="just"/>
            <a:r>
              <a:rPr lang="en-US" sz="2000" b="0" dirty="0"/>
              <a:t>Effort estimation document.</a:t>
            </a:r>
          </a:p>
          <a:p>
            <a:pPr marL="457200" lvl="1" indent="0" algn="just">
              <a:buNone/>
            </a:pPr>
            <a:endParaRPr lang="en-US" sz="2000" dirty="0"/>
          </a:p>
          <a:p>
            <a:pPr marL="163513" lvl="2" algn="just"/>
            <a:r>
              <a:rPr lang="en-US" sz="1600" b="0" dirty="0"/>
              <a:t>There are templates for documents such as test plan, etc. For example: </a:t>
            </a:r>
            <a:r>
              <a:rPr lang="en-US" sz="1600" dirty="0"/>
              <a:t>IEEE 829 Test Plan</a:t>
            </a:r>
            <a:endParaRPr lang="en-US" sz="1600" b="0" dirty="0"/>
          </a:p>
        </p:txBody>
      </p:sp>
    </p:spTree>
    <p:extLst>
      <p:ext uri="{BB962C8B-B14F-4D97-AF65-F5344CB8AC3E}">
        <p14:creationId xmlns:p14="http://schemas.microsoft.com/office/powerpoint/2010/main" val="3579329844"/>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Brainstorming</a:t>
            </a:r>
            <a:endParaRPr lang="en-CA" dirty="0"/>
          </a:p>
        </p:txBody>
      </p:sp>
      <p:sp>
        <p:nvSpPr>
          <p:cNvPr id="3" name="Content Placeholder 2"/>
          <p:cNvSpPr>
            <a:spLocks noGrp="1"/>
          </p:cNvSpPr>
          <p:nvPr>
            <p:ph idx="1"/>
          </p:nvPr>
        </p:nvSpPr>
        <p:spPr/>
        <p:txBody>
          <a:bodyPr/>
          <a:lstStyle/>
          <a:p>
            <a:r>
              <a:rPr lang="en-CA" dirty="0"/>
              <a:t>How would you test a Calculator app?</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a:t>
            </a:fld>
            <a:endParaRPr lang="en-US" altLang="ja-JP"/>
          </a:p>
        </p:txBody>
      </p:sp>
      <p:pic>
        <p:nvPicPr>
          <p:cNvPr id="6" name="Picture 5"/>
          <p:cNvPicPr>
            <a:picLocks noChangeAspect="1"/>
          </p:cNvPicPr>
          <p:nvPr/>
        </p:nvPicPr>
        <p:blipFill>
          <a:blip r:embed="rId2"/>
          <a:stretch>
            <a:fillRect/>
          </a:stretch>
        </p:blipFill>
        <p:spPr>
          <a:xfrm>
            <a:off x="5508104" y="2636912"/>
            <a:ext cx="3111025" cy="2305418"/>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395536" y="2492896"/>
            <a:ext cx="4950557" cy="2985433"/>
          </a:xfrm>
          <a:prstGeom prst="rect">
            <a:avLst/>
          </a:prstGeom>
        </p:spPr>
        <p:txBody>
          <a:bodyPr wrap="square">
            <a:spAutoFit/>
          </a:bodyPr>
          <a:lstStyle/>
          <a:p>
            <a:pPr marL="342900" indent="-342900">
              <a:buFont typeface="Arial" panose="020B0604020202020204" pitchFamily="34" charset="0"/>
              <a:buChar char="•"/>
            </a:pPr>
            <a:r>
              <a:rPr lang="en-CA" sz="2800" b="0" dirty="0">
                <a:latin typeface="Calibri" panose="020F0502020204030204" pitchFamily="34" charset="0"/>
              </a:rPr>
              <a:t>Contextual knowledge</a:t>
            </a:r>
          </a:p>
          <a:p>
            <a:pPr marL="342900" indent="-342900">
              <a:buFont typeface="Arial" panose="020B0604020202020204" pitchFamily="34" charset="0"/>
              <a:buChar char="•"/>
            </a:pPr>
            <a:r>
              <a:rPr lang="en-CA" sz="2800" b="0" dirty="0">
                <a:latin typeface="Calibri" panose="020F0502020204030204" pitchFamily="34" charset="0"/>
              </a:rPr>
              <a:t>Test plan</a:t>
            </a:r>
          </a:p>
          <a:p>
            <a:pPr marL="342900" indent="-342900">
              <a:buFont typeface="Arial" panose="020B0604020202020204" pitchFamily="34" charset="0"/>
              <a:buChar char="•"/>
            </a:pPr>
            <a:r>
              <a:rPr lang="en-CA" sz="2800" b="0" dirty="0">
                <a:latin typeface="Calibri" panose="020F0502020204030204" pitchFamily="34" charset="0"/>
              </a:rPr>
              <a:t>How many inputs (test cases)?</a:t>
            </a:r>
          </a:p>
          <a:p>
            <a:pPr marL="800100" lvl="1" indent="-342900">
              <a:buFont typeface="Arial" panose="020B0604020202020204" pitchFamily="34" charset="0"/>
              <a:buChar char="•"/>
            </a:pPr>
            <a:r>
              <a:rPr lang="en-CA" b="0" dirty="0">
                <a:latin typeface="Calibri" panose="020F0502020204030204" pitchFamily="34" charset="0"/>
              </a:rPr>
              <a:t>So MANY possibilities</a:t>
            </a:r>
          </a:p>
          <a:p>
            <a:pPr marL="800100" lvl="1" indent="-342900">
              <a:buFont typeface="Arial" panose="020B0604020202020204" pitchFamily="34" charset="0"/>
              <a:buChar char="•"/>
            </a:pPr>
            <a:r>
              <a:rPr lang="en-CA" b="0" dirty="0">
                <a:latin typeface="Calibri" panose="020F0502020204030204" pitchFamily="34" charset="0"/>
              </a:rPr>
              <a:t>Tedious!</a:t>
            </a:r>
          </a:p>
          <a:p>
            <a:pPr marL="342900" indent="-342900">
              <a:buFont typeface="Arial" panose="020B0604020202020204" pitchFamily="34" charset="0"/>
              <a:buChar char="•"/>
            </a:pPr>
            <a:r>
              <a:rPr lang="en-CA" sz="2800" b="0" dirty="0">
                <a:latin typeface="Calibri" panose="020F0502020204030204" pitchFamily="34" charset="0"/>
              </a:rPr>
              <a:t>How to know the outputs are correct?!</a:t>
            </a:r>
            <a:endParaRPr lang="en-CA" sz="2800" dirty="0"/>
          </a:p>
        </p:txBody>
      </p:sp>
      <p:pic>
        <p:nvPicPr>
          <p:cNvPr id="9" name="Picture 8">
            <a:extLst>
              <a:ext uri="{FF2B5EF4-FFF2-40B4-BE49-F238E27FC236}">
                <a16:creationId xmlns:a16="http://schemas.microsoft.com/office/drawing/2014/main" id="{E1125098-29D7-4FD6-896D-7678514E71BF}"/>
              </a:ext>
            </a:extLst>
          </p:cNvPr>
          <p:cNvPicPr>
            <a:picLocks noChangeAspect="1"/>
          </p:cNvPicPr>
          <p:nvPr/>
        </p:nvPicPr>
        <p:blipFill rotWithShape="1">
          <a:blip r:embed="rId3">
            <a:extLst>
              <a:ext uri="{28A0092B-C50C-407E-A947-70E740481C1C}">
                <a14:useLocalDpi xmlns:a14="http://schemas.microsoft.com/office/drawing/2010/main" val="0"/>
              </a:ext>
            </a:extLst>
          </a:blip>
          <a:srcRect b="10582"/>
          <a:stretch/>
        </p:blipFill>
        <p:spPr>
          <a:xfrm>
            <a:off x="6261590" y="2636912"/>
            <a:ext cx="1724025" cy="2376264"/>
          </a:xfrm>
          <a:prstGeom prst="rect">
            <a:avLst/>
          </a:prstGeom>
        </p:spPr>
      </p:pic>
      <p:pic>
        <p:nvPicPr>
          <p:cNvPr id="10" name="Picture 9">
            <a:extLst>
              <a:ext uri="{FF2B5EF4-FFF2-40B4-BE49-F238E27FC236}">
                <a16:creationId xmlns:a16="http://schemas.microsoft.com/office/drawing/2014/main" id="{D177F823-317E-40DE-8771-A03A5A4DC892}"/>
              </a:ext>
            </a:extLst>
          </p:cNvPr>
          <p:cNvPicPr>
            <a:picLocks noChangeAspect="1"/>
          </p:cNvPicPr>
          <p:nvPr/>
        </p:nvPicPr>
        <p:blipFill>
          <a:blip r:embed="rId2"/>
          <a:stretch>
            <a:fillRect/>
          </a:stretch>
        </p:blipFill>
        <p:spPr>
          <a:xfrm>
            <a:off x="5347496" y="2492896"/>
            <a:ext cx="3400968" cy="25202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266736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write in a Test Plan Document</a:t>
            </a:r>
          </a:p>
        </p:txBody>
      </p:sp>
      <p:sp>
        <p:nvSpPr>
          <p:cNvPr id="3" name="Content Placeholder 2"/>
          <p:cNvSpPr>
            <a:spLocks noGrp="1"/>
          </p:cNvSpPr>
          <p:nvPr>
            <p:ph idx="1"/>
          </p:nvPr>
        </p:nvSpPr>
        <p:spPr>
          <a:xfrm>
            <a:off x="611560" y="1580979"/>
            <a:ext cx="8316924" cy="5088381"/>
          </a:xfrm>
        </p:spPr>
        <p:txBody>
          <a:bodyPr/>
          <a:lstStyle/>
          <a:p>
            <a:r>
              <a:rPr lang="en-US" sz="2400" dirty="0"/>
              <a:t>Introduction:</a:t>
            </a:r>
            <a:r>
              <a:rPr lang="en-US" sz="2400" b="0" dirty="0"/>
              <a:t> </a:t>
            </a:r>
            <a:r>
              <a:rPr lang="en-US" sz="1800" b="0" dirty="0"/>
              <a:t>Overview, goals/objectives, Any constraints.</a:t>
            </a:r>
          </a:p>
          <a:p>
            <a:pPr algn="just"/>
            <a:r>
              <a:rPr lang="en-US" sz="2400" dirty="0"/>
              <a:t>References</a:t>
            </a:r>
            <a:r>
              <a:rPr lang="en-US" sz="2400" b="0" dirty="0"/>
              <a:t>: </a:t>
            </a:r>
            <a:r>
              <a:rPr lang="en-US" sz="1800" b="0" dirty="0"/>
              <a:t>List the related documents,  Project Plan, Configuration Management Plan</a:t>
            </a:r>
          </a:p>
          <a:p>
            <a:r>
              <a:rPr lang="en-US" sz="2400" dirty="0"/>
              <a:t>Test Items:</a:t>
            </a:r>
            <a:r>
              <a:rPr lang="en-US" sz="2400" b="0" dirty="0"/>
              <a:t> List the test items (software/products) and their versions.</a:t>
            </a:r>
          </a:p>
          <a:p>
            <a:r>
              <a:rPr lang="en-US" sz="2400" dirty="0"/>
              <a:t>Features to be Tested</a:t>
            </a:r>
            <a:endParaRPr lang="en-US" sz="2400" b="0" dirty="0"/>
          </a:p>
          <a:p>
            <a:r>
              <a:rPr lang="en-US" sz="2400" dirty="0"/>
              <a:t>Features Not to Be Tested</a:t>
            </a:r>
            <a:endParaRPr lang="en-US" sz="2400" b="0" dirty="0"/>
          </a:p>
          <a:p>
            <a:r>
              <a:rPr lang="en-US" sz="2400" dirty="0"/>
              <a:t>Approach</a:t>
            </a:r>
            <a:r>
              <a:rPr lang="en-US" sz="2400" b="0" dirty="0"/>
              <a:t>: [Manual/Automated; White Box/Black Box/Gray Box]</a:t>
            </a:r>
          </a:p>
          <a:p>
            <a:r>
              <a:rPr lang="en-US" sz="2400" dirty="0"/>
              <a:t>Pass/Fail Criteria</a:t>
            </a:r>
            <a:endParaRPr lang="en-US" sz="2400" b="0" dirty="0"/>
          </a:p>
          <a:p>
            <a:r>
              <a:rPr lang="en-US" sz="2400" dirty="0"/>
              <a:t>Suspension Criteria and Resumption Requirements</a:t>
            </a:r>
          </a:p>
        </p:txBody>
      </p:sp>
    </p:spTree>
    <p:extLst>
      <p:ext uri="{BB962C8B-B14F-4D97-AF65-F5344CB8AC3E}">
        <p14:creationId xmlns:p14="http://schemas.microsoft.com/office/powerpoint/2010/main" val="12670926"/>
      </p:ext>
    </p:extLst>
  </p:cSld>
  <p:clrMapOvr>
    <a:masterClrMapping/>
  </p:clrMapOvr>
  <p:transition>
    <p:dissolv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write in a Test Plan Document</a:t>
            </a:r>
          </a:p>
        </p:txBody>
      </p:sp>
      <p:sp>
        <p:nvSpPr>
          <p:cNvPr id="3" name="Content Placeholder 2"/>
          <p:cNvSpPr>
            <a:spLocks noGrp="1"/>
          </p:cNvSpPr>
          <p:nvPr>
            <p:ph idx="1"/>
          </p:nvPr>
        </p:nvSpPr>
        <p:spPr>
          <a:xfrm>
            <a:off x="683568" y="1643115"/>
            <a:ext cx="8244916" cy="5242269"/>
          </a:xfrm>
        </p:spPr>
        <p:txBody>
          <a:bodyPr/>
          <a:lstStyle/>
          <a:p>
            <a:pPr algn="just"/>
            <a:r>
              <a:rPr lang="en-US" sz="2400" dirty="0"/>
              <a:t>Test Deliverables</a:t>
            </a:r>
            <a:r>
              <a:rPr lang="en-US" sz="2400" b="0" dirty="0"/>
              <a:t>: </a:t>
            </a:r>
            <a:r>
              <a:rPr lang="en-US" sz="1800" b="0" dirty="0"/>
              <a:t>Test Cases, Test Scripts, Defect/Enhancement Logs, Test Reports.</a:t>
            </a:r>
            <a:endParaRPr lang="en-US" sz="2400" b="0" dirty="0"/>
          </a:p>
          <a:p>
            <a:pPr algn="just"/>
            <a:r>
              <a:rPr lang="en-US" sz="2400" dirty="0"/>
              <a:t>Test Environment:</a:t>
            </a:r>
            <a:r>
              <a:rPr lang="en-US" sz="2400" b="0" dirty="0"/>
              <a:t> hardware, software, network.</a:t>
            </a:r>
          </a:p>
          <a:p>
            <a:pPr algn="just"/>
            <a:r>
              <a:rPr lang="en-US" sz="2400" dirty="0"/>
              <a:t>Estimate:</a:t>
            </a:r>
            <a:r>
              <a:rPr lang="en-US" sz="2400" b="0" dirty="0"/>
              <a:t> test estimates (cost or effort) and/or provide a link to the detailed estimation.</a:t>
            </a:r>
          </a:p>
          <a:p>
            <a:pPr algn="just"/>
            <a:r>
              <a:rPr lang="en-US" sz="2400" dirty="0"/>
              <a:t>Schedule</a:t>
            </a:r>
          </a:p>
          <a:p>
            <a:pPr algn="just"/>
            <a:r>
              <a:rPr lang="en-US" sz="2400" dirty="0"/>
              <a:t>Staffing and Training Needs</a:t>
            </a:r>
          </a:p>
          <a:p>
            <a:pPr algn="just"/>
            <a:r>
              <a:rPr lang="en-US" sz="2400" dirty="0"/>
              <a:t>Responsibilities</a:t>
            </a:r>
          </a:p>
          <a:p>
            <a:pPr algn="just"/>
            <a:r>
              <a:rPr lang="en-US" sz="2400" dirty="0"/>
              <a:t>Risks</a:t>
            </a:r>
            <a:endParaRPr lang="en-US" sz="2400" b="0" dirty="0"/>
          </a:p>
          <a:p>
            <a:pPr algn="just"/>
            <a:r>
              <a:rPr lang="en-US" sz="2400" dirty="0"/>
              <a:t>Assumptions and Dependencies</a:t>
            </a:r>
            <a:endParaRPr lang="en-US" sz="2400" b="0" dirty="0"/>
          </a:p>
          <a:p>
            <a:pPr algn="just"/>
            <a:r>
              <a:rPr lang="en-US" sz="2400" dirty="0"/>
              <a:t>Approvals</a:t>
            </a:r>
          </a:p>
        </p:txBody>
      </p:sp>
      <p:sp>
        <p:nvSpPr>
          <p:cNvPr id="4" name="TextBox 3">
            <a:extLst>
              <a:ext uri="{FF2B5EF4-FFF2-40B4-BE49-F238E27FC236}">
                <a16:creationId xmlns:a16="http://schemas.microsoft.com/office/drawing/2014/main" id="{E95DD03E-E433-4598-8AA9-969EA1C16551}"/>
              </a:ext>
            </a:extLst>
          </p:cNvPr>
          <p:cNvSpPr txBox="1"/>
          <p:nvPr/>
        </p:nvSpPr>
        <p:spPr>
          <a:xfrm>
            <a:off x="5292080" y="5805264"/>
            <a:ext cx="3323346" cy="400110"/>
          </a:xfrm>
          <a:prstGeom prst="rect">
            <a:avLst/>
          </a:prstGeom>
          <a:noFill/>
        </p:spPr>
        <p:txBody>
          <a:bodyPr wrap="none" rtlCol="0">
            <a:spAutoFit/>
          </a:bodyPr>
          <a:lstStyle/>
          <a:p>
            <a:r>
              <a:rPr lang="en-US" sz="2000" dirty="0">
                <a:solidFill>
                  <a:srgbClr val="C00000"/>
                </a:solidFill>
              </a:rPr>
              <a:t>Sample test plan in D2L!</a:t>
            </a:r>
          </a:p>
        </p:txBody>
      </p:sp>
    </p:spTree>
    <p:extLst>
      <p:ext uri="{BB962C8B-B14F-4D97-AF65-F5344CB8AC3E}">
        <p14:creationId xmlns:p14="http://schemas.microsoft.com/office/powerpoint/2010/main" val="3055117860"/>
      </p:ext>
    </p:extLst>
  </p:cSld>
  <p:clrMapOvr>
    <a:masterClrMapping/>
  </p:clrMapOvr>
  <p:transition>
    <p:dissolv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Testing Life Cycle (STLC)</a:t>
            </a:r>
          </a:p>
        </p:txBody>
      </p:sp>
      <p:pic>
        <p:nvPicPr>
          <p:cNvPr id="4" name="Picture 2" descr="software-test-life-cyc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773" y="1453176"/>
            <a:ext cx="8783975" cy="39101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3140151" y="2708920"/>
            <a:ext cx="1647873" cy="72008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3549395950"/>
      </p:ext>
    </p:extLst>
  </p:cSld>
  <p:clrMapOvr>
    <a:masterClrMapping/>
  </p:clrMapOvr>
  <p:transition>
    <p:dissolv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 Development</a:t>
            </a:r>
          </a:p>
        </p:txBody>
      </p:sp>
      <p:sp>
        <p:nvSpPr>
          <p:cNvPr id="3" name="Content Placeholder 2"/>
          <p:cNvSpPr>
            <a:spLocks noGrp="1"/>
          </p:cNvSpPr>
          <p:nvPr>
            <p:ph idx="1"/>
          </p:nvPr>
        </p:nvSpPr>
        <p:spPr>
          <a:xfrm>
            <a:off x="539552" y="1658436"/>
            <a:ext cx="8388932" cy="5010924"/>
          </a:xfrm>
        </p:spPr>
        <p:txBody>
          <a:bodyPr/>
          <a:lstStyle/>
          <a:p>
            <a:r>
              <a:rPr lang="en-US" sz="2800" b="0" dirty="0"/>
              <a:t>This phase involves creation, verification and rework of test cases and test scripts. Test data, is identified/created and is reviewed and then reworked.</a:t>
            </a:r>
          </a:p>
          <a:p>
            <a:pPr algn="just"/>
            <a:r>
              <a:rPr lang="en-US" sz="2800" dirty="0"/>
              <a:t>Activities</a:t>
            </a:r>
          </a:p>
          <a:p>
            <a:pPr lvl="1" algn="just"/>
            <a:r>
              <a:rPr lang="en-US" sz="2400" b="0" dirty="0"/>
              <a:t>Create test cases, automation scripts (if applicable)</a:t>
            </a:r>
          </a:p>
          <a:p>
            <a:pPr lvl="1" algn="just"/>
            <a:r>
              <a:rPr lang="en-US" sz="2400" b="0" dirty="0"/>
              <a:t>Review and baseline test cases and scripts </a:t>
            </a:r>
          </a:p>
          <a:p>
            <a:pPr lvl="1" algn="just"/>
            <a:r>
              <a:rPr lang="en-US" sz="2400" b="0" dirty="0"/>
              <a:t>Create test data (If Test Environment is available)</a:t>
            </a:r>
          </a:p>
          <a:p>
            <a:pPr algn="just"/>
            <a:r>
              <a:rPr lang="en-US" sz="2800" dirty="0"/>
              <a:t>Deliverables </a:t>
            </a:r>
          </a:p>
          <a:p>
            <a:pPr lvl="1" algn="just"/>
            <a:r>
              <a:rPr lang="en-US" sz="2400" b="0" dirty="0"/>
              <a:t>Test cases/scripts </a:t>
            </a:r>
          </a:p>
          <a:p>
            <a:pPr lvl="1" algn="just"/>
            <a:r>
              <a:rPr lang="en-US" sz="2400" b="0" dirty="0"/>
              <a:t>Test data</a:t>
            </a:r>
          </a:p>
          <a:p>
            <a:endParaRPr lang="en-US" sz="2800" dirty="0"/>
          </a:p>
        </p:txBody>
      </p:sp>
      <p:sp>
        <p:nvSpPr>
          <p:cNvPr id="4" name="TextBox 3">
            <a:extLst>
              <a:ext uri="{FF2B5EF4-FFF2-40B4-BE49-F238E27FC236}">
                <a16:creationId xmlns:a16="http://schemas.microsoft.com/office/drawing/2014/main" id="{75FFE33A-159E-4407-BEBF-7A0EDD7328B2}"/>
              </a:ext>
            </a:extLst>
          </p:cNvPr>
          <p:cNvSpPr txBox="1"/>
          <p:nvPr/>
        </p:nvSpPr>
        <p:spPr>
          <a:xfrm>
            <a:off x="4067944" y="5805264"/>
            <a:ext cx="4770858" cy="400110"/>
          </a:xfrm>
          <a:prstGeom prst="rect">
            <a:avLst/>
          </a:prstGeom>
          <a:noFill/>
        </p:spPr>
        <p:txBody>
          <a:bodyPr wrap="none" rtlCol="0">
            <a:spAutoFit/>
          </a:bodyPr>
          <a:lstStyle/>
          <a:p>
            <a:r>
              <a:rPr lang="en-US" sz="2000" dirty="0">
                <a:solidFill>
                  <a:srgbClr val="C00000"/>
                </a:solidFill>
              </a:rPr>
              <a:t>Sample test case worksheet in D2L!</a:t>
            </a:r>
          </a:p>
        </p:txBody>
      </p:sp>
    </p:spTree>
    <p:extLst>
      <p:ext uri="{BB962C8B-B14F-4D97-AF65-F5344CB8AC3E}">
        <p14:creationId xmlns:p14="http://schemas.microsoft.com/office/powerpoint/2010/main" val="599509179"/>
      </p:ext>
    </p:extLst>
  </p:cSld>
  <p:clrMapOvr>
    <a:masterClrMapping/>
  </p:clrMapOvr>
  <p:transition>
    <p:dissolv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Write in a Test Case?</a:t>
            </a:r>
          </a:p>
        </p:txBody>
      </p:sp>
      <p:graphicFrame>
        <p:nvGraphicFramePr>
          <p:cNvPr id="4" name="Content Placeholder 4"/>
          <p:cNvGraphicFramePr>
            <a:graphicFrameLocks/>
          </p:cNvGraphicFramePr>
          <p:nvPr>
            <p:extLst>
              <p:ext uri="{D42A27DB-BD31-4B8C-83A1-F6EECF244321}">
                <p14:modId xmlns:p14="http://schemas.microsoft.com/office/powerpoint/2010/main" val="2739057281"/>
              </p:ext>
            </p:extLst>
          </p:nvPr>
        </p:nvGraphicFramePr>
        <p:xfrm>
          <a:off x="179512" y="2564904"/>
          <a:ext cx="8586702" cy="3454400"/>
        </p:xfrm>
        <a:graphic>
          <a:graphicData uri="http://schemas.openxmlformats.org/drawingml/2006/table">
            <a:tbl>
              <a:tblPr firstRow="1" bandRow="1">
                <a:tableStyleId>{5940675A-B579-460E-94D1-54222C63F5DA}</a:tableStyleId>
              </a:tblPr>
              <a:tblGrid>
                <a:gridCol w="364084">
                  <a:extLst>
                    <a:ext uri="{9D8B030D-6E8A-4147-A177-3AD203B41FA5}">
                      <a16:colId xmlns:a16="http://schemas.microsoft.com/office/drawing/2014/main" val="20000"/>
                    </a:ext>
                  </a:extLst>
                </a:gridCol>
                <a:gridCol w="1035534">
                  <a:extLst>
                    <a:ext uri="{9D8B030D-6E8A-4147-A177-3AD203B41FA5}">
                      <a16:colId xmlns:a16="http://schemas.microsoft.com/office/drawing/2014/main" val="20001"/>
                    </a:ext>
                  </a:extLst>
                </a:gridCol>
                <a:gridCol w="1314794">
                  <a:extLst>
                    <a:ext uri="{9D8B030D-6E8A-4147-A177-3AD203B41FA5}">
                      <a16:colId xmlns:a16="http://schemas.microsoft.com/office/drawing/2014/main" val="20002"/>
                    </a:ext>
                  </a:extLst>
                </a:gridCol>
                <a:gridCol w="1770540">
                  <a:extLst>
                    <a:ext uri="{9D8B030D-6E8A-4147-A177-3AD203B41FA5}">
                      <a16:colId xmlns:a16="http://schemas.microsoft.com/office/drawing/2014/main" val="20003"/>
                    </a:ext>
                  </a:extLst>
                </a:gridCol>
                <a:gridCol w="1357413">
                  <a:extLst>
                    <a:ext uri="{9D8B030D-6E8A-4147-A177-3AD203B41FA5}">
                      <a16:colId xmlns:a16="http://schemas.microsoft.com/office/drawing/2014/main" val="20004"/>
                    </a:ext>
                  </a:extLst>
                </a:gridCol>
                <a:gridCol w="1254968">
                  <a:extLst>
                    <a:ext uri="{9D8B030D-6E8A-4147-A177-3AD203B41FA5}">
                      <a16:colId xmlns:a16="http://schemas.microsoft.com/office/drawing/2014/main" val="20005"/>
                    </a:ext>
                  </a:extLst>
                </a:gridCol>
                <a:gridCol w="869680">
                  <a:extLst>
                    <a:ext uri="{9D8B030D-6E8A-4147-A177-3AD203B41FA5}">
                      <a16:colId xmlns:a16="http://schemas.microsoft.com/office/drawing/2014/main" val="20006"/>
                    </a:ext>
                  </a:extLst>
                </a:gridCol>
                <a:gridCol w="619689">
                  <a:extLst>
                    <a:ext uri="{9D8B030D-6E8A-4147-A177-3AD203B41FA5}">
                      <a16:colId xmlns:a16="http://schemas.microsoft.com/office/drawing/2014/main" val="20007"/>
                    </a:ext>
                  </a:extLst>
                </a:gridCol>
              </a:tblGrid>
              <a:tr h="363096">
                <a:tc gridSpan="4">
                  <a:txBody>
                    <a:bodyPr/>
                    <a:lstStyle/>
                    <a:p>
                      <a:r>
                        <a:rPr lang="en-US" sz="1400" dirty="0"/>
                        <a:t>Test case design date:</a:t>
                      </a:r>
                    </a:p>
                    <a:p>
                      <a:r>
                        <a:rPr lang="en-US" sz="1400" baseline="0" dirty="0"/>
                        <a:t>Test Designed By:</a:t>
                      </a:r>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gridSpan="4">
                  <a:txBody>
                    <a:bodyPr/>
                    <a:lstStyle/>
                    <a:p>
                      <a:r>
                        <a:rPr lang="en-US" sz="1400" dirty="0"/>
                        <a:t>Test case Executed</a:t>
                      </a:r>
                      <a:r>
                        <a:rPr lang="en-US" sz="1400" baseline="0" dirty="0"/>
                        <a:t> date: </a:t>
                      </a:r>
                    </a:p>
                    <a:p>
                      <a:r>
                        <a:rPr lang="en-US" sz="1400" baseline="0" dirty="0"/>
                        <a:t>Test Executed by:</a:t>
                      </a:r>
                      <a:endParaRPr lang="en-US" sz="1400"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70840">
                <a:tc gridSpan="8">
                  <a:txBody>
                    <a:bodyPr/>
                    <a:lstStyle/>
                    <a:p>
                      <a:r>
                        <a:rPr lang="en-US" sz="1600" dirty="0"/>
                        <a:t>Pre-Conditions</a:t>
                      </a:r>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200" b="1" dirty="0"/>
                        <a:t>TC</a:t>
                      </a:r>
                      <a:r>
                        <a:rPr lang="en-US" sz="1200" b="1" baseline="0" dirty="0"/>
                        <a:t> #</a:t>
                      </a:r>
                      <a:endParaRPr lang="en-US" sz="1200" b="1" dirty="0"/>
                    </a:p>
                  </a:txBody>
                  <a:tcPr>
                    <a:solidFill>
                      <a:schemeClr val="bg1">
                        <a:lumMod val="85000"/>
                      </a:schemeClr>
                    </a:solidFill>
                  </a:tcPr>
                </a:tc>
                <a:tc>
                  <a:txBody>
                    <a:bodyPr/>
                    <a:lstStyle/>
                    <a:p>
                      <a:r>
                        <a:rPr lang="en-US" sz="1400" b="1" dirty="0"/>
                        <a:t>Scenario</a:t>
                      </a:r>
                    </a:p>
                  </a:txBody>
                  <a:tcPr>
                    <a:solidFill>
                      <a:schemeClr val="bg1">
                        <a:lumMod val="85000"/>
                      </a:schemeClr>
                    </a:solidFill>
                  </a:tcPr>
                </a:tc>
                <a:tc>
                  <a:txBody>
                    <a:bodyPr/>
                    <a:lstStyle/>
                    <a:p>
                      <a:r>
                        <a:rPr lang="en-US" sz="1400" b="1" dirty="0"/>
                        <a:t>Test case</a:t>
                      </a:r>
                    </a:p>
                  </a:txBody>
                  <a:tcPr>
                    <a:solidFill>
                      <a:schemeClr val="bg1">
                        <a:lumMod val="85000"/>
                      </a:schemeClr>
                    </a:solidFill>
                  </a:tcPr>
                </a:tc>
                <a:tc>
                  <a:txBody>
                    <a:bodyPr/>
                    <a:lstStyle/>
                    <a:p>
                      <a:r>
                        <a:rPr lang="en-US" sz="1400" b="1" dirty="0"/>
                        <a:t>Test Data</a:t>
                      </a:r>
                    </a:p>
                  </a:txBody>
                  <a:tcPr>
                    <a:solidFill>
                      <a:schemeClr val="bg1">
                        <a:lumMod val="85000"/>
                      </a:schemeClr>
                    </a:solidFill>
                  </a:tcPr>
                </a:tc>
                <a:tc>
                  <a:txBody>
                    <a:bodyPr/>
                    <a:lstStyle/>
                    <a:p>
                      <a:r>
                        <a:rPr lang="en-US" sz="1400" b="1" dirty="0"/>
                        <a:t>Test Steps</a:t>
                      </a:r>
                    </a:p>
                  </a:txBody>
                  <a:tcPr>
                    <a:solidFill>
                      <a:schemeClr val="bg1">
                        <a:lumMod val="85000"/>
                      </a:schemeClr>
                    </a:solidFill>
                  </a:tcPr>
                </a:tc>
                <a:tc>
                  <a:txBody>
                    <a:bodyPr/>
                    <a:lstStyle/>
                    <a:p>
                      <a:r>
                        <a:rPr lang="en-US" sz="1400" b="1" dirty="0"/>
                        <a:t>Expected Results</a:t>
                      </a:r>
                    </a:p>
                  </a:txBody>
                  <a:tcPr>
                    <a:solidFill>
                      <a:schemeClr val="bg1">
                        <a:lumMod val="85000"/>
                      </a:schemeClr>
                    </a:solidFill>
                  </a:tcPr>
                </a:tc>
                <a:tc>
                  <a:txBody>
                    <a:bodyPr/>
                    <a:lstStyle/>
                    <a:p>
                      <a:r>
                        <a:rPr lang="en-US" sz="1400" b="1" dirty="0"/>
                        <a:t>Actual Result</a:t>
                      </a:r>
                    </a:p>
                  </a:txBody>
                  <a:tcPr>
                    <a:solidFill>
                      <a:schemeClr val="bg1">
                        <a:lumMod val="85000"/>
                      </a:schemeClr>
                    </a:solidFill>
                  </a:tcPr>
                </a:tc>
                <a:tc>
                  <a:txBody>
                    <a:bodyPr/>
                    <a:lstStyle/>
                    <a:p>
                      <a:r>
                        <a:rPr lang="en-US" sz="1200" b="1" dirty="0"/>
                        <a:t>Pass/ Fail</a:t>
                      </a:r>
                    </a:p>
                  </a:txBody>
                  <a:tcPr>
                    <a:solidFill>
                      <a:schemeClr val="bg1">
                        <a:lumMod val="85000"/>
                      </a:schemeClr>
                    </a:solidFill>
                  </a:tcPr>
                </a:tc>
                <a:extLst>
                  <a:ext uri="{0D108BD9-81ED-4DB2-BD59-A6C34878D82A}">
                    <a16:rowId xmlns:a16="http://schemas.microsoft.com/office/drawing/2014/main" val="10002"/>
                  </a:ext>
                </a:extLst>
              </a:tr>
              <a:tr h="370840">
                <a:tc>
                  <a:txBody>
                    <a:bodyPr/>
                    <a:lstStyle/>
                    <a:p>
                      <a:r>
                        <a:rPr lang="en-US" sz="1200" dirty="0"/>
                        <a:t>1</a:t>
                      </a:r>
                    </a:p>
                  </a:txBody>
                  <a:tcPr/>
                </a:tc>
                <a:tc>
                  <a:txBody>
                    <a:bodyPr/>
                    <a:lstStyle/>
                    <a:p>
                      <a:r>
                        <a:rPr lang="en-US" sz="1200" dirty="0"/>
                        <a:t>Check Login Functionality</a:t>
                      </a:r>
                    </a:p>
                  </a:txBody>
                  <a:tcPr/>
                </a:tc>
                <a:tc>
                  <a:txBody>
                    <a:bodyPr/>
                    <a:lstStyle/>
                    <a:p>
                      <a:r>
                        <a:rPr lang="en-US" sz="1200" dirty="0"/>
                        <a:t>Check response on entering valid login information</a:t>
                      </a:r>
                    </a:p>
                  </a:txBody>
                  <a:tcPr/>
                </a:tc>
                <a:tc>
                  <a:txBody>
                    <a:bodyPr/>
                    <a:lstStyle/>
                    <a:p>
                      <a:r>
                        <a:rPr lang="en-US" sz="1200" dirty="0"/>
                        <a:t>Username: SENG</a:t>
                      </a:r>
                    </a:p>
                    <a:p>
                      <a:r>
                        <a:rPr lang="en-US" sz="1200" dirty="0"/>
                        <a:t>Password:</a:t>
                      </a:r>
                      <a:r>
                        <a:rPr lang="en-US" sz="1200" baseline="0" dirty="0"/>
                        <a:t> 437</a:t>
                      </a:r>
                      <a:endParaRPr lang="en-US" sz="1200" dirty="0"/>
                    </a:p>
                  </a:txBody>
                  <a:tcPr/>
                </a:tc>
                <a:tc>
                  <a:txBody>
                    <a:bodyPr/>
                    <a:lstStyle/>
                    <a:p>
                      <a:pPr marL="342900" indent="-342900">
                        <a:buAutoNum type="arabicPeriod"/>
                      </a:pPr>
                      <a:r>
                        <a:rPr lang="en-US" sz="1200" dirty="0"/>
                        <a:t>Launch application</a:t>
                      </a:r>
                    </a:p>
                    <a:p>
                      <a:pPr marL="342900" indent="-342900">
                        <a:buAutoNum type="arabicPeriod"/>
                      </a:pPr>
                      <a:r>
                        <a:rPr lang="en-US" sz="1200" dirty="0"/>
                        <a:t>Enter</a:t>
                      </a:r>
                      <a:r>
                        <a:rPr lang="en-US" sz="1200" baseline="0" dirty="0"/>
                        <a:t> username</a:t>
                      </a:r>
                    </a:p>
                    <a:p>
                      <a:pPr marL="342900" indent="-342900">
                        <a:buAutoNum type="arabicPeriod"/>
                      </a:pPr>
                      <a:r>
                        <a:rPr lang="en-US" sz="1200" baseline="0" dirty="0"/>
                        <a:t>Enter password</a:t>
                      </a:r>
                    </a:p>
                    <a:p>
                      <a:pPr marL="342900" indent="-342900">
                        <a:buAutoNum type="arabicPeriod"/>
                      </a:pPr>
                      <a:r>
                        <a:rPr lang="en-US" sz="1200" baseline="0" dirty="0"/>
                        <a:t>Clock ok button</a:t>
                      </a:r>
                      <a:endParaRPr lang="en-US" sz="1200" dirty="0"/>
                    </a:p>
                  </a:txBody>
                  <a:tcPr/>
                </a:tc>
                <a:tc>
                  <a:txBody>
                    <a:bodyPr/>
                    <a:lstStyle/>
                    <a:p>
                      <a:r>
                        <a:rPr lang="en-US" sz="1200" dirty="0"/>
                        <a:t>Login must be successful</a:t>
                      </a:r>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3"/>
                  </a:ext>
                </a:extLst>
              </a:tr>
              <a:tr h="370840">
                <a:tc gridSpan="8">
                  <a:txBody>
                    <a:bodyPr/>
                    <a:lstStyle/>
                    <a:p>
                      <a:r>
                        <a:rPr lang="en-US" sz="1600" dirty="0"/>
                        <a:t>Post-Condition</a:t>
                      </a:r>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4"/>
                  </a:ext>
                </a:extLst>
              </a:tr>
            </a:tbl>
          </a:graphicData>
        </a:graphic>
      </p:graphicFrame>
      <p:pic>
        <p:nvPicPr>
          <p:cNvPr id="5" name="Picture 4"/>
          <p:cNvPicPr>
            <a:picLocks noChangeAspect="1"/>
          </p:cNvPicPr>
          <p:nvPr/>
        </p:nvPicPr>
        <p:blipFill>
          <a:blip r:embed="rId2"/>
          <a:stretch>
            <a:fillRect/>
          </a:stretch>
        </p:blipFill>
        <p:spPr>
          <a:xfrm>
            <a:off x="3059832" y="1530255"/>
            <a:ext cx="2448272" cy="915530"/>
          </a:xfrm>
          <a:prstGeom prst="rect">
            <a:avLst/>
          </a:prstGeom>
        </p:spPr>
      </p:pic>
    </p:spTree>
    <p:extLst>
      <p:ext uri="{BB962C8B-B14F-4D97-AF65-F5344CB8AC3E}">
        <p14:creationId xmlns:p14="http://schemas.microsoft.com/office/powerpoint/2010/main" val="3886689386"/>
      </p:ext>
    </p:extLst>
  </p:cSld>
  <p:clrMapOvr>
    <a:masterClrMapping/>
  </p:clrMapOvr>
  <p:transition>
    <p:dissolv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Test Suite?</a:t>
            </a:r>
          </a:p>
        </p:txBody>
      </p:sp>
      <p:sp>
        <p:nvSpPr>
          <p:cNvPr id="3" name="Content Placeholder 2"/>
          <p:cNvSpPr>
            <a:spLocks noGrp="1"/>
          </p:cNvSpPr>
          <p:nvPr>
            <p:ph idx="1"/>
          </p:nvPr>
        </p:nvSpPr>
        <p:spPr>
          <a:xfrm>
            <a:off x="611560" y="1651685"/>
            <a:ext cx="8316924" cy="3793539"/>
          </a:xfrm>
        </p:spPr>
        <p:txBody>
          <a:bodyPr/>
          <a:lstStyle/>
          <a:p>
            <a:pPr algn="just"/>
            <a:r>
              <a:rPr lang="en-US" b="0" dirty="0"/>
              <a:t>Test Suite is not equal to Test Case</a:t>
            </a:r>
          </a:p>
          <a:p>
            <a:pPr algn="just"/>
            <a:r>
              <a:rPr lang="en-US" b="0" dirty="0"/>
              <a:t>Test suite is a set of test cases that needs to be run on a software </a:t>
            </a:r>
          </a:p>
          <a:p>
            <a:pPr algn="just"/>
            <a:endParaRPr lang="en-US" b="0" dirty="0"/>
          </a:p>
          <a:p>
            <a:pPr lvl="1" algn="just"/>
            <a:endParaRPr lang="en-US" dirty="0"/>
          </a:p>
          <a:p>
            <a:pPr algn="just"/>
            <a:endParaRPr lang="en-US" b="0" dirty="0"/>
          </a:p>
          <a:p>
            <a:pPr marL="0" indent="0" algn="just">
              <a:buNone/>
            </a:pPr>
            <a:endParaRPr lang="en-US" b="0" dirty="0"/>
          </a:p>
          <a:p>
            <a:pPr marL="0" indent="0" algn="just">
              <a:buNone/>
            </a:pPr>
            <a:endParaRPr lang="en-US" b="0" dirty="0"/>
          </a:p>
        </p:txBody>
      </p:sp>
      <p:pic>
        <p:nvPicPr>
          <p:cNvPr id="7170" name="Picture 2" descr="acceptance testing in Test Life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924944"/>
            <a:ext cx="4397233" cy="32689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99592" y="3531686"/>
            <a:ext cx="1813445" cy="2246769"/>
          </a:xfrm>
          <a:prstGeom prst="rect">
            <a:avLst/>
          </a:prstGeom>
        </p:spPr>
        <p:txBody>
          <a:bodyPr wrap="none">
            <a:spAutoFit/>
          </a:bodyPr>
          <a:lstStyle/>
          <a:p>
            <a:r>
              <a:rPr lang="en-CA" sz="2800" b="0" dirty="0">
                <a:solidFill>
                  <a:srgbClr val="FF0000"/>
                </a:solidFill>
                <a:latin typeface="Calibri" panose="020F0502020204030204" pitchFamily="34" charset="0"/>
                <a:cs typeface="Calibri" panose="020F0502020204030204" pitchFamily="34" charset="0"/>
              </a:rPr>
              <a:t>test fixture</a:t>
            </a:r>
          </a:p>
          <a:p>
            <a:r>
              <a:rPr lang="en-CA" sz="2800" b="0" dirty="0">
                <a:solidFill>
                  <a:srgbClr val="FF0000"/>
                </a:solidFill>
                <a:latin typeface="Calibri" panose="020F0502020204030204" pitchFamily="34" charset="0"/>
                <a:cs typeface="Calibri" panose="020F0502020204030204" pitchFamily="34" charset="0"/>
              </a:rPr>
              <a:t>unit test</a:t>
            </a:r>
          </a:p>
          <a:p>
            <a:r>
              <a:rPr lang="en-CA" sz="2800" b="0" dirty="0">
                <a:solidFill>
                  <a:srgbClr val="FF0000"/>
                </a:solidFill>
                <a:latin typeface="Calibri" panose="020F0502020204030204" pitchFamily="34" charset="0"/>
                <a:cs typeface="Calibri" panose="020F0502020204030204" pitchFamily="34" charset="0"/>
              </a:rPr>
              <a:t>test case</a:t>
            </a:r>
          </a:p>
          <a:p>
            <a:r>
              <a:rPr lang="en-CA" sz="2800" b="0" dirty="0">
                <a:solidFill>
                  <a:srgbClr val="FF0000"/>
                </a:solidFill>
                <a:latin typeface="Calibri" panose="020F0502020204030204" pitchFamily="34" charset="0"/>
                <a:cs typeface="Calibri" panose="020F0502020204030204" pitchFamily="34" charset="0"/>
              </a:rPr>
              <a:t>test suite</a:t>
            </a:r>
          </a:p>
          <a:p>
            <a:r>
              <a:rPr lang="en-US" sz="2800" b="0" dirty="0">
                <a:solidFill>
                  <a:srgbClr val="FF0000"/>
                </a:solidFill>
                <a:latin typeface="Calibri" panose="020F0502020204030204" pitchFamily="34" charset="0"/>
                <a:cs typeface="Calibri" panose="020F0502020204030204" pitchFamily="34" charset="0"/>
              </a:rPr>
              <a:t>test runner</a:t>
            </a:r>
            <a:endParaRPr lang="en-CA" sz="2800" b="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715759"/>
      </p:ext>
    </p:extLst>
  </p:cSld>
  <p:clrMapOvr>
    <a:masterClrMapping/>
  </p:clrMapOvr>
  <p:transition>
    <p:dissolv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Testing Life Cycle (STLC)</a:t>
            </a:r>
          </a:p>
        </p:txBody>
      </p:sp>
      <p:pic>
        <p:nvPicPr>
          <p:cNvPr id="4" name="Picture 2" descr="software-test-life-cyc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773" y="1751080"/>
            <a:ext cx="8783975" cy="39101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4513057" y="3654896"/>
            <a:ext cx="1571112" cy="57606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2259530316"/>
      </p:ext>
    </p:extLst>
  </p:cSld>
  <p:clrMapOvr>
    <a:masterClrMapping/>
  </p:clrMapOvr>
  <p:transition>
    <p:dissolv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Environment Setup</a:t>
            </a:r>
          </a:p>
        </p:txBody>
      </p:sp>
      <p:sp>
        <p:nvSpPr>
          <p:cNvPr id="3" name="Content Placeholder 2"/>
          <p:cNvSpPr>
            <a:spLocks noGrp="1"/>
          </p:cNvSpPr>
          <p:nvPr>
            <p:ph idx="1"/>
          </p:nvPr>
        </p:nvSpPr>
        <p:spPr>
          <a:xfrm>
            <a:off x="539552" y="1680535"/>
            <a:ext cx="8388932" cy="4268745"/>
          </a:xfrm>
        </p:spPr>
        <p:txBody>
          <a:bodyPr/>
          <a:lstStyle/>
          <a:p>
            <a:r>
              <a:rPr lang="en-US" sz="2400" b="0" dirty="0"/>
              <a:t>Test environment decides the software and hardware conditions under which a work product is tested </a:t>
            </a:r>
          </a:p>
          <a:p>
            <a:r>
              <a:rPr lang="en-US" sz="2400" b="0" dirty="0"/>
              <a:t>Test environment set-up is one of the critical aspects of testing process and </a:t>
            </a:r>
            <a:r>
              <a:rPr lang="en-US" sz="2400" i="1" dirty="0"/>
              <a:t>can be done in parallel with Test Case Development Stage</a:t>
            </a:r>
            <a:r>
              <a:rPr lang="en-US" sz="2400" b="0" dirty="0"/>
              <a:t> </a:t>
            </a:r>
          </a:p>
          <a:p>
            <a:r>
              <a:rPr lang="en-US" sz="2400" i="1" dirty="0"/>
              <a:t>Test team may not be involved in this activity</a:t>
            </a:r>
            <a:r>
              <a:rPr lang="en-US" sz="2400" b="0" dirty="0"/>
              <a:t> if the customer/development team provides the test environment in which case the test team is required to do a readiness check (smoke testing) of the given environment</a:t>
            </a:r>
          </a:p>
        </p:txBody>
      </p:sp>
    </p:spTree>
    <p:extLst>
      <p:ext uri="{BB962C8B-B14F-4D97-AF65-F5344CB8AC3E}">
        <p14:creationId xmlns:p14="http://schemas.microsoft.com/office/powerpoint/2010/main" val="591573875"/>
      </p:ext>
    </p:extLst>
  </p:cSld>
  <p:clrMapOvr>
    <a:masterClrMapping/>
  </p:clrMapOvr>
  <p:transition>
    <p:dissolv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Environment Setup</a:t>
            </a:r>
          </a:p>
        </p:txBody>
      </p:sp>
      <p:sp>
        <p:nvSpPr>
          <p:cNvPr id="3" name="Content Placeholder 2"/>
          <p:cNvSpPr>
            <a:spLocks noGrp="1"/>
          </p:cNvSpPr>
          <p:nvPr>
            <p:ph idx="1"/>
          </p:nvPr>
        </p:nvSpPr>
        <p:spPr>
          <a:xfrm>
            <a:off x="539552" y="1801728"/>
            <a:ext cx="8388932" cy="3715504"/>
          </a:xfrm>
        </p:spPr>
        <p:txBody>
          <a:bodyPr/>
          <a:lstStyle/>
          <a:p>
            <a:r>
              <a:rPr lang="en-US" sz="2800" dirty="0"/>
              <a:t>Activities </a:t>
            </a:r>
          </a:p>
          <a:p>
            <a:pPr lvl="1"/>
            <a:r>
              <a:rPr lang="en-US" sz="2400" b="0" dirty="0"/>
              <a:t>Understand the required architecture, environment set-up and prepare hardware and software requirement list for the Test Environment </a:t>
            </a:r>
          </a:p>
          <a:p>
            <a:pPr lvl="1"/>
            <a:r>
              <a:rPr lang="en-US" sz="2400" b="0" dirty="0"/>
              <a:t>Setup test environment and test data </a:t>
            </a:r>
          </a:p>
          <a:p>
            <a:pPr lvl="1"/>
            <a:r>
              <a:rPr lang="en-US" sz="2400" b="0" dirty="0"/>
              <a:t>Perform smoke test on the build</a:t>
            </a:r>
          </a:p>
          <a:p>
            <a:r>
              <a:rPr lang="en-US" sz="2800" dirty="0"/>
              <a:t>Deliverables </a:t>
            </a:r>
          </a:p>
          <a:p>
            <a:pPr lvl="1"/>
            <a:r>
              <a:rPr lang="en-US" sz="2400" b="0" dirty="0"/>
              <a:t>Environment ready with test data set up </a:t>
            </a:r>
          </a:p>
        </p:txBody>
      </p:sp>
    </p:spTree>
    <p:extLst>
      <p:ext uri="{BB962C8B-B14F-4D97-AF65-F5344CB8AC3E}">
        <p14:creationId xmlns:p14="http://schemas.microsoft.com/office/powerpoint/2010/main" val="3093690518"/>
      </p:ext>
    </p:extLst>
  </p:cSld>
  <p:clrMapOvr>
    <a:masterClrMapping/>
  </p:clrMapOvr>
  <p:transition>
    <p:dissolv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Testing Life Cycle (STLC)</a:t>
            </a:r>
          </a:p>
        </p:txBody>
      </p:sp>
      <p:pic>
        <p:nvPicPr>
          <p:cNvPr id="4" name="Picture 2" descr="software-test-life-cyc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773" y="1751080"/>
            <a:ext cx="8783975" cy="39101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5940152" y="4158952"/>
            <a:ext cx="1647873" cy="64807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779990453"/>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Brainstorming</a:t>
            </a:r>
            <a:endParaRPr lang="en-CA" dirty="0"/>
          </a:p>
        </p:txBody>
      </p:sp>
      <p:sp>
        <p:nvSpPr>
          <p:cNvPr id="3" name="Content Placeholder 2"/>
          <p:cNvSpPr>
            <a:spLocks noGrp="1"/>
          </p:cNvSpPr>
          <p:nvPr>
            <p:ph idx="1"/>
          </p:nvPr>
        </p:nvSpPr>
        <p:spPr/>
        <p:txBody>
          <a:bodyPr/>
          <a:lstStyle/>
          <a:p>
            <a:r>
              <a:rPr lang="en-CA" dirty="0"/>
              <a:t>How to know the outputs are correct?!</a:t>
            </a:r>
          </a:p>
          <a:p>
            <a:pPr lvl="1"/>
            <a:r>
              <a:rPr lang="en-CA" dirty="0"/>
              <a:t>Cube root of 7 in Calculator</a:t>
            </a:r>
          </a:p>
          <a:p>
            <a:pPr lvl="1"/>
            <a:r>
              <a:rPr lang="en-CA" dirty="0"/>
              <a:t>This the expected value:</a:t>
            </a:r>
          </a:p>
          <a:p>
            <a:endParaRPr lang="en-US" dirty="0"/>
          </a:p>
          <a:p>
            <a:endParaRPr lang="en-CA" dirty="0"/>
          </a:p>
          <a:p>
            <a:pPr lvl="1"/>
            <a:r>
              <a:rPr lang="en-CA" dirty="0"/>
              <a:t>But a manual tester runs and gets:</a:t>
            </a:r>
          </a:p>
          <a:p>
            <a:pPr lvl="1"/>
            <a:endParaRPr lang="en-US" sz="2400" dirty="0"/>
          </a:p>
          <a:p>
            <a:pPr lvl="1"/>
            <a:endParaRPr lang="en-CA" sz="2000" dirty="0"/>
          </a:p>
          <a:p>
            <a:pPr lvl="1"/>
            <a:r>
              <a:rPr lang="en-CA" dirty="0"/>
              <a:t>We need to set the correct expected output!</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7</a:t>
            </a:fld>
            <a:endParaRPr lang="en-US" altLang="ja-JP"/>
          </a:p>
        </p:txBody>
      </p:sp>
      <p:pic>
        <p:nvPicPr>
          <p:cNvPr id="6" name="Picture 5"/>
          <p:cNvPicPr>
            <a:picLocks noChangeAspect="1"/>
          </p:cNvPicPr>
          <p:nvPr/>
        </p:nvPicPr>
        <p:blipFill>
          <a:blip r:embed="rId2"/>
          <a:stretch>
            <a:fillRect/>
          </a:stretch>
        </p:blipFill>
        <p:spPr>
          <a:xfrm>
            <a:off x="5975341" y="2204864"/>
            <a:ext cx="2707122" cy="2051078"/>
          </a:xfrm>
          <a:prstGeom prst="rect">
            <a:avLst/>
          </a:prstGeom>
        </p:spPr>
      </p:pic>
      <p:pic>
        <p:nvPicPr>
          <p:cNvPr id="7" name="Picture 6"/>
          <p:cNvPicPr>
            <a:picLocks noChangeAspect="1"/>
          </p:cNvPicPr>
          <p:nvPr/>
        </p:nvPicPr>
        <p:blipFill>
          <a:blip r:embed="rId3"/>
          <a:stretch>
            <a:fillRect/>
          </a:stretch>
        </p:blipFill>
        <p:spPr>
          <a:xfrm>
            <a:off x="5508104" y="4869160"/>
            <a:ext cx="3174359" cy="901114"/>
          </a:xfrm>
          <a:prstGeom prst="rect">
            <a:avLst/>
          </a:prstGeom>
        </p:spPr>
      </p:pic>
    </p:spTree>
    <p:extLst>
      <p:ext uri="{BB962C8B-B14F-4D97-AF65-F5344CB8AC3E}">
        <p14:creationId xmlns:p14="http://schemas.microsoft.com/office/powerpoint/2010/main" val="3993007369"/>
      </p:ext>
    </p:extLst>
  </p:cSld>
  <p:clrMapOvr>
    <a:masterClrMapping/>
  </p:clrMapOvr>
  <p:transition>
    <p:dissolv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Execution</a:t>
            </a:r>
          </a:p>
        </p:txBody>
      </p:sp>
      <p:sp>
        <p:nvSpPr>
          <p:cNvPr id="3" name="Content Placeholder 2"/>
          <p:cNvSpPr>
            <a:spLocks noGrp="1"/>
          </p:cNvSpPr>
          <p:nvPr>
            <p:ph idx="1"/>
          </p:nvPr>
        </p:nvSpPr>
        <p:spPr>
          <a:xfrm>
            <a:off x="467544" y="1745525"/>
            <a:ext cx="8460940" cy="3843715"/>
          </a:xfrm>
        </p:spPr>
        <p:txBody>
          <a:bodyPr/>
          <a:lstStyle/>
          <a:p>
            <a:pPr algn="just"/>
            <a:r>
              <a:rPr lang="en-US" sz="2800" b="0" dirty="0"/>
              <a:t>During this phase test team will carry out the testing based on the test plans and the test cases prepared </a:t>
            </a:r>
          </a:p>
          <a:p>
            <a:pPr algn="just"/>
            <a:r>
              <a:rPr lang="en-US" sz="2800" b="0" dirty="0"/>
              <a:t>Bugs will be reported back to the development team for correction and retesting will be performed</a:t>
            </a:r>
          </a:p>
        </p:txBody>
      </p:sp>
    </p:spTree>
    <p:extLst>
      <p:ext uri="{BB962C8B-B14F-4D97-AF65-F5344CB8AC3E}">
        <p14:creationId xmlns:p14="http://schemas.microsoft.com/office/powerpoint/2010/main" val="2807363336"/>
      </p:ext>
    </p:extLst>
  </p:cSld>
  <p:clrMapOvr>
    <a:masterClrMapping/>
  </p:clrMapOvr>
  <p:transition>
    <p:dissolv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Execution</a:t>
            </a:r>
          </a:p>
        </p:txBody>
      </p:sp>
      <p:sp>
        <p:nvSpPr>
          <p:cNvPr id="3" name="Content Placeholder 2"/>
          <p:cNvSpPr>
            <a:spLocks noGrp="1"/>
          </p:cNvSpPr>
          <p:nvPr>
            <p:ph idx="1"/>
          </p:nvPr>
        </p:nvSpPr>
        <p:spPr>
          <a:xfrm>
            <a:off x="611560" y="1599058"/>
            <a:ext cx="8316924" cy="4854278"/>
          </a:xfrm>
        </p:spPr>
        <p:txBody>
          <a:bodyPr/>
          <a:lstStyle/>
          <a:p>
            <a:r>
              <a:rPr lang="en-US" sz="2400" dirty="0"/>
              <a:t>Activities </a:t>
            </a:r>
          </a:p>
          <a:p>
            <a:pPr lvl="1"/>
            <a:r>
              <a:rPr lang="en-US" sz="2400" b="0" dirty="0"/>
              <a:t>Execute tests as per plan</a:t>
            </a:r>
          </a:p>
          <a:p>
            <a:pPr lvl="1"/>
            <a:r>
              <a:rPr lang="en-US" sz="2400" b="0" dirty="0"/>
              <a:t>Document test results, and log defects for failed cases </a:t>
            </a:r>
          </a:p>
          <a:p>
            <a:pPr lvl="1"/>
            <a:r>
              <a:rPr lang="en-US" sz="2400" b="0" dirty="0"/>
              <a:t>Map defects to test cases in RTM </a:t>
            </a:r>
          </a:p>
          <a:p>
            <a:pPr lvl="1"/>
            <a:r>
              <a:rPr lang="en-US" sz="2400" b="0" dirty="0"/>
              <a:t>Retest the defect fixes </a:t>
            </a:r>
          </a:p>
          <a:p>
            <a:pPr lvl="1"/>
            <a:r>
              <a:rPr lang="en-US" sz="2400" b="0" dirty="0"/>
              <a:t>Track the defects to closure</a:t>
            </a:r>
          </a:p>
          <a:p>
            <a:r>
              <a:rPr lang="en-US" sz="2400" dirty="0"/>
              <a:t>Deliverables </a:t>
            </a:r>
          </a:p>
          <a:p>
            <a:pPr lvl="1"/>
            <a:r>
              <a:rPr lang="en-US" sz="2400" b="0" dirty="0"/>
              <a:t>Completed RTM with execution status </a:t>
            </a:r>
          </a:p>
          <a:p>
            <a:pPr lvl="1"/>
            <a:r>
              <a:rPr lang="en-US" sz="2400" b="0" dirty="0"/>
              <a:t>Test cases updated with results </a:t>
            </a:r>
          </a:p>
          <a:p>
            <a:pPr lvl="1"/>
            <a:r>
              <a:rPr lang="en-US" sz="2400" b="1" dirty="0"/>
              <a:t>Defect reports</a:t>
            </a:r>
          </a:p>
        </p:txBody>
      </p:sp>
      <p:sp>
        <p:nvSpPr>
          <p:cNvPr id="4" name="TextBox 3"/>
          <p:cNvSpPr txBox="1"/>
          <p:nvPr/>
        </p:nvSpPr>
        <p:spPr>
          <a:xfrm>
            <a:off x="4578460" y="5805264"/>
            <a:ext cx="4137671" cy="461665"/>
          </a:xfrm>
          <a:prstGeom prst="rect">
            <a:avLst/>
          </a:prstGeom>
          <a:noFill/>
        </p:spPr>
        <p:txBody>
          <a:bodyPr wrap="none" rtlCol="0">
            <a:spAutoFit/>
          </a:bodyPr>
          <a:lstStyle/>
          <a:p>
            <a:r>
              <a:rPr lang="en-US" dirty="0">
                <a:solidFill>
                  <a:srgbClr val="C00000"/>
                </a:solidFill>
              </a:rPr>
              <a:t>We will discuss this soon!</a:t>
            </a:r>
          </a:p>
        </p:txBody>
      </p:sp>
    </p:spTree>
    <p:extLst>
      <p:ext uri="{BB962C8B-B14F-4D97-AF65-F5344CB8AC3E}">
        <p14:creationId xmlns:p14="http://schemas.microsoft.com/office/powerpoint/2010/main" val="617335225"/>
      </p:ext>
    </p:extLst>
  </p:cSld>
  <p:clrMapOvr>
    <a:masterClrMapping/>
  </p:clrMapOvr>
  <p:transition>
    <p:dissolv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1"/>
          </p:nvPr>
        </p:nvSpPr>
        <p:spPr/>
        <p:txBody>
          <a:bodyPr/>
          <a:lstStyle/>
          <a:p>
            <a:r>
              <a:rPr lang="ja-JP" altLang="en-US"/>
              <a:t>far@ucalgary.ca</a:t>
            </a:r>
            <a:endParaRPr lang="en-US" altLang="ja-JP"/>
          </a:p>
        </p:txBody>
      </p:sp>
      <p:sp>
        <p:nvSpPr>
          <p:cNvPr id="10" name="Slide Number Placeholder 4"/>
          <p:cNvSpPr>
            <a:spLocks noGrp="1"/>
          </p:cNvSpPr>
          <p:nvPr>
            <p:ph type="sldNum" sz="quarter" idx="12"/>
          </p:nvPr>
        </p:nvSpPr>
        <p:spPr/>
        <p:txBody>
          <a:bodyPr/>
          <a:lstStyle/>
          <a:p>
            <a:fld id="{1AB5E936-DB49-4537-B7B8-EE921D0A4C43}" type="slidenum">
              <a:rPr lang="ja-JP" altLang="en-US"/>
              <a:pPr/>
              <a:t>72</a:t>
            </a:fld>
            <a:endParaRPr lang="en-US" altLang="ja-JP"/>
          </a:p>
        </p:txBody>
      </p:sp>
      <p:grpSp>
        <p:nvGrpSpPr>
          <p:cNvPr id="2" name="Group 2"/>
          <p:cNvGrpSpPr>
            <a:grpSpLocks/>
          </p:cNvGrpSpPr>
          <p:nvPr/>
        </p:nvGrpSpPr>
        <p:grpSpPr bwMode="auto">
          <a:xfrm>
            <a:off x="2133600" y="1535583"/>
            <a:ext cx="5334000" cy="3124200"/>
            <a:chOff x="1344" y="816"/>
            <a:chExt cx="3552" cy="2296"/>
          </a:xfrm>
        </p:grpSpPr>
        <p:pic>
          <p:nvPicPr>
            <p:cNvPr id="2452483" name="Picture 3"/>
            <p:cNvPicPr>
              <a:picLocks noChangeAspect="1" noChangeArrowheads="1"/>
            </p:cNvPicPr>
            <p:nvPr/>
          </p:nvPicPr>
          <p:blipFill>
            <a:blip r:embed="rId3" cstate="print"/>
            <a:srcRect/>
            <a:stretch>
              <a:fillRect/>
            </a:stretch>
          </p:blipFill>
          <p:spPr bwMode="auto">
            <a:xfrm>
              <a:off x="1488" y="816"/>
              <a:ext cx="3185" cy="1954"/>
            </a:xfrm>
            <a:prstGeom prst="rect">
              <a:avLst/>
            </a:prstGeom>
            <a:solidFill>
              <a:srgbClr val="800000">
                <a:alpha val="50000"/>
              </a:srgbClr>
            </a:solidFill>
            <a:ln w="12700">
              <a:noFill/>
              <a:miter lim="800000"/>
              <a:headEnd type="none" w="sm" len="sm"/>
              <a:tailEnd type="none" w="sm" len="sm"/>
            </a:ln>
            <a:effectLst/>
          </p:spPr>
        </p:pic>
        <p:pic>
          <p:nvPicPr>
            <p:cNvPr id="2452484" name="Picture 4"/>
            <p:cNvPicPr>
              <a:picLocks noChangeAspect="1" noChangeArrowheads="1"/>
            </p:cNvPicPr>
            <p:nvPr/>
          </p:nvPicPr>
          <p:blipFill>
            <a:blip r:embed="rId4" cstate="print"/>
            <a:srcRect/>
            <a:stretch>
              <a:fillRect/>
            </a:stretch>
          </p:blipFill>
          <p:spPr bwMode="auto">
            <a:xfrm>
              <a:off x="1344" y="2832"/>
              <a:ext cx="3552" cy="280"/>
            </a:xfrm>
            <a:prstGeom prst="rect">
              <a:avLst/>
            </a:prstGeom>
            <a:solidFill>
              <a:srgbClr val="800000"/>
            </a:solidFill>
            <a:ln w="12700">
              <a:noFill/>
              <a:miter lim="800000"/>
              <a:headEnd type="none" w="sm" len="sm"/>
              <a:tailEnd type="none" w="sm" len="sm"/>
            </a:ln>
            <a:effectLst/>
          </p:spPr>
        </p:pic>
      </p:grpSp>
      <p:pic>
        <p:nvPicPr>
          <p:cNvPr id="2452485" name="Picture 5"/>
          <p:cNvPicPr>
            <a:picLocks noChangeAspect="1" noChangeArrowheads="1"/>
          </p:cNvPicPr>
          <p:nvPr/>
        </p:nvPicPr>
        <p:blipFill>
          <a:blip r:embed="rId5" cstate="print"/>
          <a:srcRect/>
          <a:stretch>
            <a:fillRect/>
          </a:stretch>
        </p:blipFill>
        <p:spPr bwMode="auto">
          <a:xfrm>
            <a:off x="2133600" y="4812183"/>
            <a:ext cx="5334000" cy="828675"/>
          </a:xfrm>
          <a:prstGeom prst="rect">
            <a:avLst/>
          </a:prstGeom>
          <a:solidFill>
            <a:srgbClr val="800000"/>
          </a:solidFill>
          <a:ln w="12700">
            <a:noFill/>
            <a:miter lim="800000"/>
            <a:headEnd type="none" w="sm" len="sm"/>
            <a:tailEnd type="none" w="sm" len="sm"/>
          </a:ln>
          <a:effectLst/>
        </p:spPr>
      </p:pic>
      <p:pic>
        <p:nvPicPr>
          <p:cNvPr id="2452486" name="Picture 6"/>
          <p:cNvPicPr>
            <a:picLocks noChangeAspect="1" noChangeArrowheads="1"/>
          </p:cNvPicPr>
          <p:nvPr/>
        </p:nvPicPr>
        <p:blipFill>
          <a:blip r:embed="rId6" cstate="print"/>
          <a:srcRect/>
          <a:stretch>
            <a:fillRect/>
          </a:stretch>
        </p:blipFill>
        <p:spPr bwMode="auto">
          <a:xfrm>
            <a:off x="2133600" y="5875808"/>
            <a:ext cx="5334000" cy="217488"/>
          </a:xfrm>
          <a:prstGeom prst="rect">
            <a:avLst/>
          </a:prstGeom>
          <a:solidFill>
            <a:srgbClr val="800000"/>
          </a:solidFill>
          <a:ln w="12700">
            <a:noFill/>
            <a:miter lim="800000"/>
            <a:headEnd type="none" w="sm" len="sm"/>
            <a:tailEnd type="none" w="sm" len="sm"/>
          </a:ln>
          <a:effectLst/>
        </p:spPr>
      </p:pic>
      <p:sp>
        <p:nvSpPr>
          <p:cNvPr id="2452487" name="Rectangle 7"/>
          <p:cNvSpPr>
            <a:spLocks noGrp="1" noChangeArrowheads="1"/>
          </p:cNvSpPr>
          <p:nvPr>
            <p:ph type="title"/>
          </p:nvPr>
        </p:nvSpPr>
        <p:spPr/>
        <p:txBody>
          <a:bodyPr/>
          <a:lstStyle/>
          <a:p>
            <a:r>
              <a:rPr lang="en-CA" dirty="0"/>
              <a:t>Reporting: </a:t>
            </a:r>
            <a:r>
              <a:rPr lang="en-CA"/>
              <a:t>Execution Results</a:t>
            </a:r>
            <a:endParaRPr lang="en-US" dirty="0"/>
          </a:p>
        </p:txBody>
      </p:sp>
    </p:spTree>
    <p:extLst>
      <p:ext uri="{BB962C8B-B14F-4D97-AF65-F5344CB8AC3E}">
        <p14:creationId xmlns:p14="http://schemas.microsoft.com/office/powerpoint/2010/main" val="241047045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452485"/>
                                        </p:tgtEl>
                                        <p:attrNameLst>
                                          <p:attrName>style.visibility</p:attrName>
                                        </p:attrNameLst>
                                      </p:cBhvr>
                                      <p:to>
                                        <p:strVal val="visible"/>
                                      </p:to>
                                    </p:set>
                                    <p:anim calcmode="lin" valueType="num">
                                      <p:cBhvr additive="base">
                                        <p:cTn id="13" dur="500" fill="hold"/>
                                        <p:tgtEl>
                                          <p:spTgt spid="2452485"/>
                                        </p:tgtEl>
                                        <p:attrNameLst>
                                          <p:attrName>ppt_x</p:attrName>
                                        </p:attrNameLst>
                                      </p:cBhvr>
                                      <p:tavLst>
                                        <p:tav tm="0">
                                          <p:val>
                                            <p:strVal val="0-#ppt_w/2"/>
                                          </p:val>
                                        </p:tav>
                                        <p:tav tm="100000">
                                          <p:val>
                                            <p:strVal val="#ppt_x"/>
                                          </p:val>
                                        </p:tav>
                                      </p:tavLst>
                                    </p:anim>
                                    <p:anim calcmode="lin" valueType="num">
                                      <p:cBhvr additive="base">
                                        <p:cTn id="14" dur="500" fill="hold"/>
                                        <p:tgtEl>
                                          <p:spTgt spid="245248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452486"/>
                                        </p:tgtEl>
                                        <p:attrNameLst>
                                          <p:attrName>style.visibility</p:attrName>
                                        </p:attrNameLst>
                                      </p:cBhvr>
                                      <p:to>
                                        <p:strVal val="visible"/>
                                      </p:to>
                                    </p:set>
                                    <p:anim calcmode="lin" valueType="num">
                                      <p:cBhvr additive="base">
                                        <p:cTn id="19" dur="500" fill="hold"/>
                                        <p:tgtEl>
                                          <p:spTgt spid="2452486"/>
                                        </p:tgtEl>
                                        <p:attrNameLst>
                                          <p:attrName>ppt_x</p:attrName>
                                        </p:attrNameLst>
                                      </p:cBhvr>
                                      <p:tavLst>
                                        <p:tav tm="0">
                                          <p:val>
                                            <p:strVal val="0-#ppt_w/2"/>
                                          </p:val>
                                        </p:tav>
                                        <p:tav tm="100000">
                                          <p:val>
                                            <p:strVal val="#ppt_x"/>
                                          </p:val>
                                        </p:tav>
                                      </p:tavLst>
                                    </p:anim>
                                    <p:anim calcmode="lin" valueType="num">
                                      <p:cBhvr additive="base">
                                        <p:cTn id="20" dur="500" fill="hold"/>
                                        <p:tgtEl>
                                          <p:spTgt spid="24524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5EF48A63-7A64-4FF2-BDE3-9AE767C47DF4}" type="slidenum">
              <a:rPr lang="ja-JP" altLang="en-US"/>
              <a:pPr/>
              <a:t>73</a:t>
            </a:fld>
            <a:endParaRPr lang="en-US" altLang="ja-JP"/>
          </a:p>
        </p:txBody>
      </p:sp>
      <p:sp>
        <p:nvSpPr>
          <p:cNvPr id="2454530" name="Rectangle 2"/>
          <p:cNvSpPr>
            <a:spLocks noGrp="1" noChangeArrowheads="1"/>
          </p:cNvSpPr>
          <p:nvPr>
            <p:ph type="title"/>
          </p:nvPr>
        </p:nvSpPr>
        <p:spPr/>
        <p:txBody>
          <a:bodyPr/>
          <a:lstStyle/>
          <a:p>
            <a:r>
              <a:rPr lang="en-US" dirty="0"/>
              <a:t>Reporting: TBF</a:t>
            </a:r>
          </a:p>
        </p:txBody>
      </p:sp>
      <p:graphicFrame>
        <p:nvGraphicFramePr>
          <p:cNvPr id="2454531" name="Object 3"/>
          <p:cNvGraphicFramePr>
            <a:graphicFrameLocks noGrp="1"/>
          </p:cNvGraphicFramePr>
          <p:nvPr>
            <p:ph idx="1"/>
          </p:nvPr>
        </p:nvGraphicFramePr>
        <p:xfrm>
          <a:off x="1476375" y="1484313"/>
          <a:ext cx="7127875" cy="4824412"/>
        </p:xfrm>
        <a:graphic>
          <a:graphicData uri="http://schemas.openxmlformats.org/presentationml/2006/ole">
            <mc:AlternateContent xmlns:mc="http://schemas.openxmlformats.org/markup-compatibility/2006">
              <mc:Choice xmlns:v="urn:schemas-microsoft-com:vml" Requires="v">
                <p:oleObj spid="_x0000_s3084" name="Worksheet" r:id="rId3" imgW="8650080" imgH="5906160" progId="Excel.Sheet.8">
                  <p:embed/>
                </p:oleObj>
              </mc:Choice>
              <mc:Fallback>
                <p:oleObj name="Worksheet" r:id="rId3" imgW="8650080" imgH="5906160"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484313"/>
                        <a:ext cx="7127875"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42053123"/>
      </p:ext>
    </p:extLst>
  </p:cSld>
  <p:clrMapOvr>
    <a:masterClrMapping/>
  </p:clrMapOvr>
  <p:transition>
    <p:dissolv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Testing Life Cycle (STLC)</a:t>
            </a:r>
          </a:p>
        </p:txBody>
      </p:sp>
      <p:pic>
        <p:nvPicPr>
          <p:cNvPr id="4" name="Picture 2" descr="software-test-life-cyc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773" y="1823088"/>
            <a:ext cx="8783975" cy="39101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7164288" y="4807024"/>
            <a:ext cx="1647873" cy="72008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399142223"/>
      </p:ext>
    </p:extLst>
  </p:cSld>
  <p:clrMapOvr>
    <a:masterClrMapping/>
  </p:clrMapOvr>
  <p:transition>
    <p:dissolv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Cycle Closure</a:t>
            </a:r>
          </a:p>
        </p:txBody>
      </p:sp>
      <p:sp>
        <p:nvSpPr>
          <p:cNvPr id="3" name="Content Placeholder 2"/>
          <p:cNvSpPr>
            <a:spLocks noGrp="1"/>
          </p:cNvSpPr>
          <p:nvPr>
            <p:ph idx="1"/>
          </p:nvPr>
        </p:nvSpPr>
        <p:spPr>
          <a:xfrm>
            <a:off x="611560" y="1679051"/>
            <a:ext cx="8316924" cy="4414245"/>
          </a:xfrm>
        </p:spPr>
        <p:txBody>
          <a:bodyPr/>
          <a:lstStyle/>
          <a:p>
            <a:pPr algn="just"/>
            <a:r>
              <a:rPr lang="en-US" b="0" dirty="0"/>
              <a:t>Testing team will meet, discuss and analyze testing artifacts to identify strategies that have to be implemented in future, taking lessons from the current test cycle</a:t>
            </a:r>
          </a:p>
          <a:p>
            <a:pPr algn="just"/>
            <a:r>
              <a:rPr lang="en-US" b="0" dirty="0"/>
              <a:t>The idea is to remove the process bottlenecks for future test cycles and share best practices for any similar projects in future</a:t>
            </a:r>
          </a:p>
          <a:p>
            <a:endParaRPr lang="en-US" dirty="0"/>
          </a:p>
        </p:txBody>
      </p:sp>
    </p:spTree>
    <p:extLst>
      <p:ext uri="{BB962C8B-B14F-4D97-AF65-F5344CB8AC3E}">
        <p14:creationId xmlns:p14="http://schemas.microsoft.com/office/powerpoint/2010/main" val="1002755789"/>
      </p:ext>
    </p:extLst>
  </p:cSld>
  <p:clrMapOvr>
    <a:masterClrMapping/>
  </p:clrMapOvr>
  <p:transition>
    <p:dissolv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Cycle Closure</a:t>
            </a:r>
          </a:p>
        </p:txBody>
      </p:sp>
      <p:sp>
        <p:nvSpPr>
          <p:cNvPr id="3" name="Content Placeholder 2"/>
          <p:cNvSpPr>
            <a:spLocks noGrp="1"/>
          </p:cNvSpPr>
          <p:nvPr>
            <p:ph idx="1"/>
          </p:nvPr>
        </p:nvSpPr>
        <p:spPr>
          <a:xfrm>
            <a:off x="611560" y="1556792"/>
            <a:ext cx="8316924" cy="4514742"/>
          </a:xfrm>
        </p:spPr>
        <p:txBody>
          <a:bodyPr/>
          <a:lstStyle/>
          <a:p>
            <a:pPr algn="just"/>
            <a:r>
              <a:rPr lang="en-US" sz="2400" dirty="0"/>
              <a:t>Activities</a:t>
            </a:r>
          </a:p>
          <a:p>
            <a:pPr lvl="1" algn="just"/>
            <a:r>
              <a:rPr lang="en-US" sz="2000" dirty="0"/>
              <a:t>Evaluate cycle completion criteria based on Time, Test coverage, Cost, Software, Critical Business Objectives, Quality</a:t>
            </a:r>
          </a:p>
          <a:p>
            <a:pPr lvl="1" algn="just"/>
            <a:r>
              <a:rPr lang="en-US" sz="2000" dirty="0"/>
              <a:t>Prepare test metrics </a:t>
            </a:r>
          </a:p>
          <a:p>
            <a:pPr lvl="1" algn="just"/>
            <a:r>
              <a:rPr lang="en-US" sz="2000" dirty="0"/>
              <a:t>Document the learning out of the project </a:t>
            </a:r>
          </a:p>
          <a:p>
            <a:pPr lvl="1" algn="just"/>
            <a:r>
              <a:rPr lang="en-US" sz="2000" dirty="0"/>
              <a:t>Prepare Test closure report </a:t>
            </a:r>
          </a:p>
          <a:p>
            <a:pPr lvl="1" algn="just"/>
            <a:r>
              <a:rPr lang="en-US" sz="2000" dirty="0"/>
              <a:t>Qualitative and quantitative reporting of quality of the work product to the customer</a:t>
            </a:r>
          </a:p>
          <a:p>
            <a:pPr lvl="1" algn="just"/>
            <a:r>
              <a:rPr lang="en-US" sz="2000" dirty="0"/>
              <a:t>Test result analysis to find out the defect distribution by type and severity</a:t>
            </a:r>
          </a:p>
          <a:p>
            <a:pPr algn="just"/>
            <a:r>
              <a:rPr lang="en-US" sz="2400" dirty="0"/>
              <a:t>Deliverables </a:t>
            </a:r>
          </a:p>
          <a:p>
            <a:pPr lvl="1" algn="just"/>
            <a:r>
              <a:rPr lang="en-US" sz="2000" dirty="0"/>
              <a:t>Test Closure report </a:t>
            </a:r>
          </a:p>
          <a:p>
            <a:pPr lvl="1" algn="just"/>
            <a:r>
              <a:rPr lang="en-US" sz="2000" dirty="0"/>
              <a:t>Test metrics</a:t>
            </a:r>
          </a:p>
          <a:p>
            <a:pPr algn="just"/>
            <a:endParaRPr lang="en-US" sz="2400" dirty="0"/>
          </a:p>
        </p:txBody>
      </p:sp>
    </p:spTree>
    <p:extLst>
      <p:ext uri="{BB962C8B-B14F-4D97-AF65-F5344CB8AC3E}">
        <p14:creationId xmlns:p14="http://schemas.microsoft.com/office/powerpoint/2010/main" val="806570443"/>
      </p:ext>
    </p:extLst>
  </p:cSld>
  <p:clrMapOvr>
    <a:masterClrMapping/>
  </p:clrMapOvr>
  <p:transition>
    <p:dissolv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Completion Criteria</a:t>
            </a:r>
          </a:p>
        </p:txBody>
      </p:sp>
      <p:sp>
        <p:nvSpPr>
          <p:cNvPr id="3" name="Content Placeholder 2"/>
          <p:cNvSpPr>
            <a:spLocks noGrp="1"/>
          </p:cNvSpPr>
          <p:nvPr>
            <p:ph idx="1"/>
          </p:nvPr>
        </p:nvSpPr>
        <p:spPr>
          <a:xfrm>
            <a:off x="467544" y="1701052"/>
            <a:ext cx="8460940" cy="3384132"/>
          </a:xfrm>
        </p:spPr>
        <p:txBody>
          <a:bodyPr/>
          <a:lstStyle/>
          <a:p>
            <a:r>
              <a:rPr lang="en-US" dirty="0"/>
              <a:t>Completion or exit criteria apply to all levels of testing to determine when to stop</a:t>
            </a:r>
          </a:p>
          <a:p>
            <a:pPr lvl="1"/>
            <a:r>
              <a:rPr lang="en-US" dirty="0"/>
              <a:t>Coverage, using a measurement technique, </a:t>
            </a:r>
          </a:p>
          <a:p>
            <a:pPr lvl="2">
              <a:buFont typeface="Courier New" panose="02070309020205020404" pitchFamily="49" charset="0"/>
              <a:buChar char="o"/>
            </a:pPr>
            <a:r>
              <a:rPr lang="en-US" sz="2100" dirty="0"/>
              <a:t> e.g. branch coverage for unit testing</a:t>
            </a:r>
          </a:p>
          <a:p>
            <a:pPr lvl="2">
              <a:buFont typeface="Courier New" panose="02070309020205020404" pitchFamily="49" charset="0"/>
              <a:buChar char="o"/>
            </a:pPr>
            <a:r>
              <a:rPr lang="en-US" sz="2100" dirty="0"/>
              <a:t> User requirements</a:t>
            </a:r>
          </a:p>
          <a:p>
            <a:pPr lvl="2">
              <a:buFont typeface="Courier New" panose="02070309020205020404" pitchFamily="49" charset="0"/>
              <a:buChar char="o"/>
            </a:pPr>
            <a:r>
              <a:rPr lang="en-US" sz="2100" dirty="0"/>
              <a:t> Most frequently used transactions</a:t>
            </a:r>
          </a:p>
          <a:p>
            <a:pPr lvl="1"/>
            <a:r>
              <a:rPr lang="en-US" dirty="0"/>
              <a:t>Failures found (e.g. versus expected)</a:t>
            </a:r>
          </a:p>
          <a:p>
            <a:pPr lvl="1"/>
            <a:r>
              <a:rPr lang="en-US" dirty="0"/>
              <a:t>Cost or time</a:t>
            </a:r>
          </a:p>
        </p:txBody>
      </p:sp>
      <p:sp>
        <p:nvSpPr>
          <p:cNvPr id="4" name="TextBox 3">
            <a:extLst>
              <a:ext uri="{FF2B5EF4-FFF2-40B4-BE49-F238E27FC236}">
                <a16:creationId xmlns:a16="http://schemas.microsoft.com/office/drawing/2014/main" id="{79EFFD28-5939-4439-AF3D-500679A175F2}"/>
              </a:ext>
            </a:extLst>
          </p:cNvPr>
          <p:cNvSpPr txBox="1"/>
          <p:nvPr/>
        </p:nvSpPr>
        <p:spPr>
          <a:xfrm>
            <a:off x="3635896" y="5733256"/>
            <a:ext cx="5064207" cy="461665"/>
          </a:xfrm>
          <a:prstGeom prst="rect">
            <a:avLst/>
          </a:prstGeom>
          <a:noFill/>
        </p:spPr>
        <p:txBody>
          <a:bodyPr wrap="none" rtlCol="0">
            <a:spAutoFit/>
          </a:bodyPr>
          <a:lstStyle/>
          <a:p>
            <a:r>
              <a:rPr lang="en-US" dirty="0">
                <a:solidFill>
                  <a:srgbClr val="C00000"/>
                </a:solidFill>
              </a:rPr>
              <a:t>We will discuss this again later!</a:t>
            </a:r>
          </a:p>
        </p:txBody>
      </p:sp>
    </p:spTree>
    <p:extLst>
      <p:ext uri="{BB962C8B-B14F-4D97-AF65-F5344CB8AC3E}">
        <p14:creationId xmlns:p14="http://schemas.microsoft.com/office/powerpoint/2010/main" val="3427172425"/>
      </p:ext>
    </p:extLst>
  </p:cSld>
  <p:clrMapOvr>
    <a:masterClrMapping/>
  </p:clrMapOvr>
  <p:transition>
    <p:dissolv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Life Cycle</a:t>
            </a:r>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1259632" y="1413367"/>
            <a:ext cx="6019800" cy="4752975"/>
          </a:xfrm>
          <a:prstGeom prst="rect">
            <a:avLst/>
          </a:prstGeom>
        </p:spPr>
      </p:pic>
      <p:cxnSp>
        <p:nvCxnSpPr>
          <p:cNvPr id="10" name="Straight Connector 9"/>
          <p:cNvCxnSpPr/>
          <p:nvPr/>
        </p:nvCxnSpPr>
        <p:spPr bwMode="auto">
          <a:xfrm>
            <a:off x="6948264" y="4437112"/>
            <a:ext cx="2195736" cy="0"/>
          </a:xfrm>
          <a:prstGeom prst="line">
            <a:avLst/>
          </a:prstGeom>
          <a:solidFill>
            <a:srgbClr val="FF6600"/>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41896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Life Cycle</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2593624" y="1566218"/>
            <a:ext cx="5408170" cy="4887117"/>
          </a:xfrm>
          <a:prstGeom prst="rect">
            <a:avLst/>
          </a:prstGeom>
        </p:spPr>
      </p:pic>
      <p:grpSp>
        <p:nvGrpSpPr>
          <p:cNvPr id="3" name="Group 2"/>
          <p:cNvGrpSpPr/>
          <p:nvPr/>
        </p:nvGrpSpPr>
        <p:grpSpPr>
          <a:xfrm>
            <a:off x="270284" y="1988840"/>
            <a:ext cx="3293604" cy="2880320"/>
            <a:chOff x="0" y="1484784"/>
            <a:chExt cx="3293604" cy="2880320"/>
          </a:xfrm>
        </p:grpSpPr>
        <p:cxnSp>
          <p:nvCxnSpPr>
            <p:cNvPr id="6" name="Straight Connector 5"/>
            <p:cNvCxnSpPr/>
            <p:nvPr/>
          </p:nvCxnSpPr>
          <p:spPr bwMode="auto">
            <a:xfrm>
              <a:off x="0" y="4365104"/>
              <a:ext cx="2195736" cy="0"/>
            </a:xfrm>
            <a:prstGeom prst="line">
              <a:avLst/>
            </a:prstGeom>
            <a:solidFill>
              <a:srgbClr val="FF6600"/>
            </a:solidFill>
            <a:ln w="127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195736" y="1484784"/>
              <a:ext cx="0" cy="2880320"/>
            </a:xfrm>
            <a:prstGeom prst="line">
              <a:avLst/>
            </a:prstGeom>
            <a:solidFill>
              <a:srgbClr val="FF6600"/>
            </a:solidFill>
            <a:ln w="127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195736" y="1484784"/>
              <a:ext cx="1097868" cy="0"/>
            </a:xfrm>
            <a:prstGeom prst="line">
              <a:avLst/>
            </a:prstGeom>
            <a:solidFill>
              <a:srgbClr val="FF6600"/>
            </a:solidFill>
            <a:ln w="127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51639607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Test Case &amp; Test Suite</a:t>
            </a:r>
            <a:endParaRPr lang="en-CA" dirty="0"/>
          </a:p>
        </p:txBody>
      </p:sp>
      <p:sp>
        <p:nvSpPr>
          <p:cNvPr id="3" name="Content Placeholder 2"/>
          <p:cNvSpPr>
            <a:spLocks noGrp="1"/>
          </p:cNvSpPr>
          <p:nvPr>
            <p:ph idx="1"/>
          </p:nvPr>
        </p:nvSpPr>
        <p:spPr/>
        <p:txBody>
          <a:bodyPr/>
          <a:lstStyle/>
          <a:p>
            <a:r>
              <a:rPr lang="en-CA" sz="2800" dirty="0"/>
              <a:t>A </a:t>
            </a:r>
            <a:r>
              <a:rPr lang="en-CA" sz="2800" b="1" dirty="0"/>
              <a:t>test case </a:t>
            </a:r>
            <a:r>
              <a:rPr lang="en-CA" sz="2800" dirty="0"/>
              <a:t>is set of inputs and the expected outputs (oracle) for a unit/module/system under test</a:t>
            </a:r>
          </a:p>
          <a:p>
            <a:r>
              <a:rPr lang="en-CA" sz="2800" dirty="0"/>
              <a:t>A </a:t>
            </a:r>
            <a:r>
              <a:rPr lang="en-CA" sz="2800" b="1" dirty="0"/>
              <a:t>test suite </a:t>
            </a:r>
            <a:r>
              <a:rPr lang="en-CA" sz="2800" dirty="0"/>
              <a:t>(test set) is set of test cases </a:t>
            </a:r>
          </a:p>
          <a:p>
            <a:r>
              <a:rPr lang="en-CA" sz="2800" dirty="0"/>
              <a:t>Without the expected outputs, a test case is NOT complete</a:t>
            </a:r>
          </a:p>
          <a:p>
            <a:pPr marL="0" indent="0">
              <a:buNone/>
            </a:pPr>
            <a:r>
              <a:rPr lang="en-CA" sz="2800" dirty="0"/>
              <a:t>    e.g., for Calculator:</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8</a:t>
            </a:fld>
            <a:endParaRPr lang="en-US" altLang="ja-JP"/>
          </a:p>
        </p:txBody>
      </p:sp>
      <p:pic>
        <p:nvPicPr>
          <p:cNvPr id="9" name="Picture 8"/>
          <p:cNvPicPr>
            <a:picLocks noChangeAspect="1"/>
          </p:cNvPicPr>
          <p:nvPr/>
        </p:nvPicPr>
        <p:blipFill>
          <a:blip r:embed="rId2"/>
          <a:stretch>
            <a:fillRect/>
          </a:stretch>
        </p:blipFill>
        <p:spPr>
          <a:xfrm>
            <a:off x="4699908" y="3610638"/>
            <a:ext cx="3999804" cy="2498882"/>
          </a:xfrm>
          <a:prstGeom prst="rect">
            <a:avLst/>
          </a:prstGeom>
        </p:spPr>
      </p:pic>
      <p:pic>
        <p:nvPicPr>
          <p:cNvPr id="10" name="Picture 9"/>
          <p:cNvPicPr>
            <a:picLocks noChangeAspect="1"/>
          </p:cNvPicPr>
          <p:nvPr/>
        </p:nvPicPr>
        <p:blipFill>
          <a:blip r:embed="rId3"/>
          <a:stretch>
            <a:fillRect/>
          </a:stretch>
        </p:blipFill>
        <p:spPr>
          <a:xfrm>
            <a:off x="2434135" y="4581128"/>
            <a:ext cx="1943411" cy="1440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8121171"/>
      </p:ext>
    </p:extLst>
  </p:cSld>
  <p:clrMapOvr>
    <a:masterClrMapping/>
  </p:clrMapOvr>
  <p:transition>
    <p:dissolv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Write Some Test Cases</a:t>
            </a:r>
            <a:endParaRPr lang="en-US" b="0" dirty="0"/>
          </a:p>
        </p:txBody>
      </p:sp>
      <p:sp>
        <p:nvSpPr>
          <p:cNvPr id="3" name="Content Placeholder 2"/>
          <p:cNvSpPr>
            <a:spLocks noGrp="1"/>
          </p:cNvSpPr>
          <p:nvPr>
            <p:ph idx="1"/>
          </p:nvPr>
        </p:nvSpPr>
        <p:spPr>
          <a:xfrm>
            <a:off x="900113" y="1560513"/>
            <a:ext cx="4175943" cy="4172743"/>
          </a:xfrm>
        </p:spPr>
        <p:txBody>
          <a:bodyPr/>
          <a:lstStyle/>
          <a:p>
            <a:r>
              <a:rPr lang="en-US" dirty="0"/>
              <a:t>Triangle program</a:t>
            </a:r>
          </a:p>
          <a:p>
            <a:endParaRPr lang="en-US" dirty="0"/>
          </a:p>
          <a:p>
            <a:endParaRPr lang="en-US" dirty="0"/>
          </a:p>
          <a:p>
            <a:r>
              <a:rPr lang="en-US" dirty="0"/>
              <a:t>IVMS project (automotive data acquisition and monitoring)</a:t>
            </a:r>
          </a:p>
          <a:p>
            <a:endParaRPr lang="en-US" dirty="0"/>
          </a:p>
          <a:p>
            <a:endParaRPr lang="en-US" dirty="0"/>
          </a:p>
          <a:p>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140968"/>
            <a:ext cx="4088621" cy="3018651"/>
          </a:xfrm>
          <a:prstGeom prst="rect">
            <a:avLst/>
          </a:prstGeom>
          <a:noFill/>
          <a:ln>
            <a:noFill/>
          </a:ln>
        </p:spPr>
      </p:pic>
    </p:spTree>
    <p:extLst>
      <p:ext uri="{BB962C8B-B14F-4D97-AF65-F5344CB8AC3E}">
        <p14:creationId xmlns:p14="http://schemas.microsoft.com/office/powerpoint/2010/main" val="3421212475"/>
      </p:ext>
    </p:extLst>
  </p:cSld>
  <p:clrMapOvr>
    <a:masterClrMapping/>
  </p:clrMapOvr>
  <p:transition>
    <p:dissolv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Triangle Program</a:t>
            </a:r>
          </a:p>
        </p:txBody>
      </p:sp>
      <p:sp>
        <p:nvSpPr>
          <p:cNvPr id="3" name="Content Placeholder 2"/>
          <p:cNvSpPr>
            <a:spLocks noGrp="1"/>
          </p:cNvSpPr>
          <p:nvPr>
            <p:ph idx="1"/>
          </p:nvPr>
        </p:nvSpPr>
        <p:spPr>
          <a:xfrm>
            <a:off x="900113" y="1560513"/>
            <a:ext cx="8001000" cy="716359"/>
          </a:xfrm>
        </p:spPr>
        <p:txBody>
          <a:bodyPr/>
          <a:lstStyle/>
          <a:p>
            <a:r>
              <a:rPr lang="en-US" dirty="0"/>
              <a:t>Triangle program</a:t>
            </a:r>
          </a:p>
        </p:txBody>
      </p:sp>
      <p:sp>
        <p:nvSpPr>
          <p:cNvPr id="4" name="Rectangle 3">
            <a:extLst>
              <a:ext uri="{FF2B5EF4-FFF2-40B4-BE49-F238E27FC236}">
                <a16:creationId xmlns:a16="http://schemas.microsoft.com/office/drawing/2014/main" id="{2D36ED02-708C-4459-AFC6-63C2C354D25B}"/>
              </a:ext>
            </a:extLst>
          </p:cNvPr>
          <p:cNvSpPr/>
          <p:nvPr/>
        </p:nvSpPr>
        <p:spPr>
          <a:xfrm>
            <a:off x="1403648" y="2060848"/>
            <a:ext cx="7128792" cy="4070473"/>
          </a:xfrm>
          <a:prstGeom prst="rect">
            <a:avLst/>
          </a:prstGeom>
        </p:spPr>
        <p:txBody>
          <a:bodyPr wrap="square">
            <a:spAutoFit/>
          </a:bodyPr>
          <a:lstStyle/>
          <a:p>
            <a:pPr marL="0" marR="0" algn="just">
              <a:lnSpc>
                <a:spcPct val="107000"/>
              </a:lnSpc>
              <a:spcBef>
                <a:spcPts val="0"/>
              </a:spcBef>
              <a:spcAft>
                <a:spcPts val="800"/>
              </a:spcAft>
            </a:pPr>
            <a:r>
              <a:rPr lang="en-US" sz="1800" dirty="0">
                <a:solidFill>
                  <a:srgbClr val="FF0000"/>
                </a:solidFill>
                <a:latin typeface="Calibri" panose="020F0502020204030204" pitchFamily="34" charset="0"/>
                <a:ea typeface="Calibri" panose="020F0502020204030204" pitchFamily="34" charset="0"/>
                <a:cs typeface="Arial" panose="020B0604020202020204" pitchFamily="34" charset="0"/>
              </a:rPr>
              <a:t>Requirements:</a:t>
            </a:r>
          </a:p>
          <a:p>
            <a:pPr marL="0" marR="0" algn="just">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Arial" panose="020B0604020202020204" pitchFamily="34" charset="0"/>
              </a:rPr>
              <a:t>The triangle program accepts three integers, a, b, and c, as input. These are taken to be sides of a triangle. The integers a, b, and c must satisfy the following conditions:</a:t>
            </a:r>
          </a:p>
          <a:p>
            <a:pPr marL="0" marR="0" algn="just">
              <a:lnSpc>
                <a:spcPct val="107000"/>
              </a:lnSpc>
              <a:spcBef>
                <a:spcPts val="0"/>
              </a:spcBef>
              <a:spcAft>
                <a:spcPts val="800"/>
              </a:spcAft>
            </a:pPr>
            <a:br>
              <a:rPr lang="en-US" sz="1800" dirty="0">
                <a:latin typeface="Calibri" panose="020F0502020204030204" pitchFamily="34" charset="0"/>
                <a:ea typeface="Calibri" panose="020F0502020204030204" pitchFamily="34" charset="0"/>
                <a:cs typeface="Arial" panose="020B0604020202020204" pitchFamily="34" charset="0"/>
              </a:rPr>
            </a:br>
            <a:r>
              <a:rPr lang="en-US" sz="1800" dirty="0">
                <a:latin typeface="Calibri" panose="020F0502020204030204" pitchFamily="34" charset="0"/>
                <a:ea typeface="Calibri" panose="020F0502020204030204" pitchFamily="34" charset="0"/>
                <a:cs typeface="Arial" panose="020B0604020202020204" pitchFamily="34" charset="0"/>
              </a:rPr>
              <a:t>C1)   1&lt;= a &lt;= 200 </a:t>
            </a:r>
          </a:p>
          <a:p>
            <a:pPr marL="0" marR="0" algn="just">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Arial" panose="020B0604020202020204" pitchFamily="34" charset="0"/>
              </a:rPr>
              <a:t>C2)   1&lt;= b &lt;= 200 </a:t>
            </a:r>
          </a:p>
          <a:p>
            <a:pPr marL="0" marR="0" algn="just">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Arial" panose="020B0604020202020204" pitchFamily="34" charset="0"/>
              </a:rPr>
              <a:t>C3)   1&lt;= c &lt;= 200 </a:t>
            </a:r>
          </a:p>
          <a:p>
            <a:pPr marL="0" marR="0" algn="just">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Arial" panose="020B0604020202020204" pitchFamily="34" charset="0"/>
              </a:rPr>
              <a:t>C4)   a &lt; b + c</a:t>
            </a:r>
          </a:p>
          <a:p>
            <a:pPr marL="0" marR="0" algn="just">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Arial" panose="020B0604020202020204" pitchFamily="34" charset="0"/>
              </a:rPr>
              <a:t>C5)   b &lt; a + c </a:t>
            </a:r>
          </a:p>
          <a:p>
            <a:pPr marL="0" marR="0" algn="just">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Arial" panose="020B0604020202020204" pitchFamily="34" charset="0"/>
              </a:rPr>
              <a:t>C6)   c &lt; a + b</a:t>
            </a:r>
          </a:p>
        </p:txBody>
      </p:sp>
    </p:spTree>
    <p:extLst>
      <p:ext uri="{BB962C8B-B14F-4D97-AF65-F5344CB8AC3E}">
        <p14:creationId xmlns:p14="http://schemas.microsoft.com/office/powerpoint/2010/main" val="826156184"/>
      </p:ext>
    </p:extLst>
  </p:cSld>
  <p:clrMapOvr>
    <a:masterClrMapping/>
  </p:clrMapOvr>
  <p:transition>
    <p:dissolv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Triangle Program</a:t>
            </a:r>
          </a:p>
        </p:txBody>
      </p:sp>
      <p:sp>
        <p:nvSpPr>
          <p:cNvPr id="3" name="Content Placeholder 2"/>
          <p:cNvSpPr>
            <a:spLocks noGrp="1"/>
          </p:cNvSpPr>
          <p:nvPr>
            <p:ph idx="1"/>
          </p:nvPr>
        </p:nvSpPr>
        <p:spPr>
          <a:xfrm>
            <a:off x="900113" y="1560513"/>
            <a:ext cx="8001000" cy="716359"/>
          </a:xfrm>
        </p:spPr>
        <p:txBody>
          <a:bodyPr/>
          <a:lstStyle/>
          <a:p>
            <a:r>
              <a:rPr lang="en-US" dirty="0"/>
              <a:t>Triangle program</a:t>
            </a:r>
          </a:p>
        </p:txBody>
      </p:sp>
      <p:sp>
        <p:nvSpPr>
          <p:cNvPr id="4" name="Rectangle 3">
            <a:extLst>
              <a:ext uri="{FF2B5EF4-FFF2-40B4-BE49-F238E27FC236}">
                <a16:creationId xmlns:a16="http://schemas.microsoft.com/office/drawing/2014/main" id="{2D36ED02-708C-4459-AFC6-63C2C354D25B}"/>
              </a:ext>
            </a:extLst>
          </p:cNvPr>
          <p:cNvSpPr/>
          <p:nvPr/>
        </p:nvSpPr>
        <p:spPr>
          <a:xfrm>
            <a:off x="1066800" y="2204864"/>
            <a:ext cx="7537648" cy="3557512"/>
          </a:xfrm>
          <a:prstGeom prst="rect">
            <a:avLst/>
          </a:prstGeom>
        </p:spPr>
        <p:txBody>
          <a:bodyPr wrap="square">
            <a:spAutoFit/>
          </a:bodyPr>
          <a:lstStyle/>
          <a:p>
            <a:pPr marL="0" marR="0">
              <a:lnSpc>
                <a:spcPct val="107000"/>
              </a:lnSpc>
              <a:spcBef>
                <a:spcPts val="0"/>
              </a:spcBef>
              <a:spcAft>
                <a:spcPts val="800"/>
              </a:spcAft>
            </a:pPr>
            <a:r>
              <a:rPr lang="en-US" sz="1800" dirty="0">
                <a:solidFill>
                  <a:srgbClr val="FF0000"/>
                </a:solidFill>
                <a:latin typeface="Calibri" panose="020F0502020204030204" pitchFamily="34" charset="0"/>
                <a:ea typeface="Calibri" panose="020F0502020204030204" pitchFamily="34" charset="0"/>
                <a:cs typeface="Arial" panose="020B0604020202020204" pitchFamily="34" charset="0"/>
              </a:rPr>
              <a:t>Requirements: (cont’d)</a:t>
            </a:r>
            <a:br>
              <a:rPr lang="en-US" sz="1800" dirty="0">
                <a:solidFill>
                  <a:srgbClr val="FF0000"/>
                </a:solidFill>
                <a:latin typeface="Calibri" panose="020F0502020204030204" pitchFamily="34" charset="0"/>
                <a:ea typeface="Calibri" panose="020F0502020204030204" pitchFamily="34" charset="0"/>
                <a:cs typeface="Arial" panose="020B0604020202020204" pitchFamily="34" charset="0"/>
              </a:rPr>
            </a:br>
            <a:r>
              <a:rPr lang="en-US" sz="1800" dirty="0">
                <a:latin typeface="Calibri" panose="020F0502020204030204" pitchFamily="34" charset="0"/>
                <a:ea typeface="Calibri" panose="020F0502020204030204" pitchFamily="34" charset="0"/>
                <a:cs typeface="Arial" panose="020B0604020202020204" pitchFamily="34" charset="0"/>
              </a:rPr>
              <a:t>If an input value fails any of conditions c1, c2, or c3, the program notes this with an output message, for</a:t>
            </a:r>
            <a:r>
              <a:rPr lang="en-US" sz="1800" i="1" dirty="0">
                <a:latin typeface="Calibri" panose="020F0502020204030204" pitchFamily="34" charset="0"/>
                <a:ea typeface="Calibri" panose="020F0502020204030204" pitchFamily="34" charset="0"/>
                <a:cs typeface="Arial" panose="020B0604020202020204" pitchFamily="34" charset="0"/>
              </a:rPr>
              <a:t> </a:t>
            </a:r>
            <a:r>
              <a:rPr lang="en-US" sz="1800" dirty="0">
                <a:latin typeface="Calibri" panose="020F0502020204030204" pitchFamily="34" charset="0"/>
                <a:ea typeface="Calibri" panose="020F0502020204030204" pitchFamily="34" charset="0"/>
                <a:cs typeface="Arial" panose="020B0604020202020204" pitchFamily="34" charset="0"/>
              </a:rPr>
              <a:t>example, “Value of b is not in the range of permitted values.” </a:t>
            </a:r>
          </a:p>
          <a:p>
            <a:pPr marL="0" marR="0" algn="just">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Arial" panose="020B0604020202020204" pitchFamily="34" charset="0"/>
              </a:rPr>
              <a:t>The output of the program is the type of triangle determined by the three sides:</a:t>
            </a:r>
          </a:p>
          <a:p>
            <a:pPr marL="342900" marR="0" lvl="0" indent="-342900" algn="just">
              <a:lnSpc>
                <a:spcPct val="107000"/>
              </a:lnSpc>
              <a:spcBef>
                <a:spcPts val="0"/>
              </a:spcBef>
              <a:spcAft>
                <a:spcPts val="0"/>
              </a:spcAft>
              <a:buFont typeface="Symbol" panose="05050102010706020507" pitchFamily="18" charset="2"/>
              <a:buChar char=""/>
            </a:pPr>
            <a:r>
              <a:rPr lang="en-US" sz="1800" dirty="0">
                <a:latin typeface="Calibri" panose="020F0502020204030204" pitchFamily="34" charset="0"/>
                <a:ea typeface="Calibri" panose="020F0502020204030204" pitchFamily="34" charset="0"/>
                <a:cs typeface="Arial" panose="020B0604020202020204" pitchFamily="34" charset="0"/>
              </a:rPr>
              <a:t>If all three sides are equal, the program output is “Equilateral”</a:t>
            </a:r>
          </a:p>
          <a:p>
            <a:pPr marL="342900" marR="0" lvl="0" indent="-342900" algn="just">
              <a:lnSpc>
                <a:spcPct val="107000"/>
              </a:lnSpc>
              <a:spcBef>
                <a:spcPts val="0"/>
              </a:spcBef>
              <a:spcAft>
                <a:spcPts val="0"/>
              </a:spcAft>
              <a:buFont typeface="Symbol" panose="05050102010706020507" pitchFamily="18" charset="2"/>
              <a:buChar char=""/>
            </a:pPr>
            <a:r>
              <a:rPr lang="en-US" sz="1800" dirty="0">
                <a:latin typeface="Calibri" panose="020F0502020204030204" pitchFamily="34" charset="0"/>
                <a:ea typeface="Calibri" panose="020F0502020204030204" pitchFamily="34" charset="0"/>
                <a:cs typeface="Arial" panose="020B0604020202020204" pitchFamily="34" charset="0"/>
              </a:rPr>
              <a:t>If exactly one pair of sides is equal, the program output is “Isosceles”</a:t>
            </a:r>
          </a:p>
          <a:p>
            <a:pPr marL="342900" marR="0" lvl="0" indent="-342900" algn="just">
              <a:lnSpc>
                <a:spcPct val="107000"/>
              </a:lnSpc>
              <a:spcBef>
                <a:spcPts val="0"/>
              </a:spcBef>
              <a:spcAft>
                <a:spcPts val="0"/>
              </a:spcAft>
              <a:buFont typeface="Symbol" panose="05050102010706020507" pitchFamily="18" charset="2"/>
              <a:buChar char=""/>
            </a:pPr>
            <a:r>
              <a:rPr lang="en-US" sz="1800" dirty="0">
                <a:latin typeface="Calibri" panose="020F0502020204030204" pitchFamily="34" charset="0"/>
                <a:ea typeface="Calibri" panose="020F0502020204030204" pitchFamily="34" charset="0"/>
                <a:cs typeface="Arial" panose="020B0604020202020204" pitchFamily="34" charset="0"/>
              </a:rPr>
              <a:t>If no pair of sides is equal, the program output is “Scalene”</a:t>
            </a:r>
          </a:p>
          <a:p>
            <a:pPr marL="342900" marR="0" lvl="0" indent="-342900" algn="just">
              <a:lnSpc>
                <a:spcPct val="107000"/>
              </a:lnSpc>
              <a:spcBef>
                <a:spcPts val="0"/>
              </a:spcBef>
              <a:spcAft>
                <a:spcPts val="800"/>
              </a:spcAft>
              <a:buFont typeface="Symbol" panose="05050102010706020507" pitchFamily="18" charset="2"/>
              <a:buChar char=""/>
            </a:pPr>
            <a:r>
              <a:rPr lang="en-US" sz="1800" dirty="0">
                <a:latin typeface="Calibri" panose="020F0502020204030204" pitchFamily="34" charset="0"/>
                <a:ea typeface="Calibri" panose="020F0502020204030204" pitchFamily="34" charset="0"/>
                <a:cs typeface="Arial" panose="020B0604020202020204" pitchFamily="34" charset="0"/>
              </a:rPr>
              <a:t>If any of conditions c4, c5, and c6 is not met, the program output is </a:t>
            </a:r>
            <a:r>
              <a:rPr lang="en-US" sz="1800" dirty="0" err="1">
                <a:latin typeface="Calibri" panose="020F0502020204030204" pitchFamily="34" charset="0"/>
                <a:ea typeface="Calibri" panose="020F0502020204030204" pitchFamily="34" charset="0"/>
                <a:cs typeface="Arial" panose="020B0604020202020204" pitchFamily="34" charset="0"/>
              </a:rPr>
              <a:t>NotATriangle</a:t>
            </a:r>
            <a:endParaRPr lang="en-US" sz="18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77029486"/>
      </p:ext>
    </p:extLst>
  </p:cSld>
  <p:clrMapOvr>
    <a:masterClrMapping/>
  </p:clrMapOvr>
  <p:transition>
    <p:dissolv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F94C-5067-4B5B-B77F-C1F3680D9E99}"/>
              </a:ext>
            </a:extLst>
          </p:cNvPr>
          <p:cNvSpPr>
            <a:spLocks noGrp="1"/>
          </p:cNvSpPr>
          <p:nvPr>
            <p:ph type="title"/>
          </p:nvPr>
        </p:nvSpPr>
        <p:spPr/>
        <p:txBody>
          <a:bodyPr/>
          <a:lstStyle/>
          <a:p>
            <a:r>
              <a:rPr lang="en-US" dirty="0"/>
              <a:t>Exercise: Triangle Program</a:t>
            </a:r>
          </a:p>
        </p:txBody>
      </p:sp>
      <p:sp>
        <p:nvSpPr>
          <p:cNvPr id="3" name="Content Placeholder 2">
            <a:extLst>
              <a:ext uri="{FF2B5EF4-FFF2-40B4-BE49-F238E27FC236}">
                <a16:creationId xmlns:a16="http://schemas.microsoft.com/office/drawing/2014/main" id="{116D383F-7225-4456-8C48-C5DA6C5683D0}"/>
              </a:ext>
            </a:extLst>
          </p:cNvPr>
          <p:cNvSpPr>
            <a:spLocks noGrp="1"/>
          </p:cNvSpPr>
          <p:nvPr>
            <p:ph idx="1"/>
          </p:nvPr>
        </p:nvSpPr>
        <p:spPr>
          <a:xfrm>
            <a:off x="900113" y="1560513"/>
            <a:ext cx="8001000" cy="788367"/>
          </a:xfrm>
        </p:spPr>
        <p:txBody>
          <a:bodyPr/>
          <a:lstStyle/>
          <a:p>
            <a:r>
              <a:rPr lang="en-US" dirty="0"/>
              <a:t>Triangle program: Flow diagram</a:t>
            </a:r>
          </a:p>
          <a:p>
            <a:endParaRPr lang="en-US" dirty="0"/>
          </a:p>
        </p:txBody>
      </p:sp>
      <p:sp>
        <p:nvSpPr>
          <p:cNvPr id="4" name="Footer Placeholder 3">
            <a:extLst>
              <a:ext uri="{FF2B5EF4-FFF2-40B4-BE49-F238E27FC236}">
                <a16:creationId xmlns:a16="http://schemas.microsoft.com/office/drawing/2014/main" id="{C8B5F920-5BB9-4FF8-BE81-D8EF49203F33}"/>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8BDF7D60-D67C-4211-9E25-74E93555AC01}"/>
              </a:ext>
            </a:extLst>
          </p:cNvPr>
          <p:cNvSpPr>
            <a:spLocks noGrp="1"/>
          </p:cNvSpPr>
          <p:nvPr>
            <p:ph type="sldNum" sz="quarter" idx="12"/>
          </p:nvPr>
        </p:nvSpPr>
        <p:spPr/>
        <p:txBody>
          <a:bodyPr/>
          <a:lstStyle/>
          <a:p>
            <a:fld id="{E0C33045-984B-4F44-A077-3B45BEEE9467}" type="slidenum">
              <a:rPr lang="ja-JP" altLang="en-US" smtClean="0"/>
              <a:pPr/>
              <a:t>83</a:t>
            </a:fld>
            <a:endParaRPr lang="en-US" altLang="ja-JP"/>
          </a:p>
        </p:txBody>
      </p:sp>
      <p:grpSp>
        <p:nvGrpSpPr>
          <p:cNvPr id="13" name="Group 12">
            <a:extLst>
              <a:ext uri="{FF2B5EF4-FFF2-40B4-BE49-F238E27FC236}">
                <a16:creationId xmlns:a16="http://schemas.microsoft.com/office/drawing/2014/main" id="{63D8E949-A995-488E-965A-E6CC67A12B41}"/>
              </a:ext>
            </a:extLst>
          </p:cNvPr>
          <p:cNvGrpSpPr/>
          <p:nvPr/>
        </p:nvGrpSpPr>
        <p:grpSpPr>
          <a:xfrm>
            <a:off x="539552" y="2132856"/>
            <a:ext cx="8280920" cy="3807539"/>
            <a:chOff x="755576" y="2204864"/>
            <a:chExt cx="7787208" cy="3384376"/>
          </a:xfrm>
        </p:grpSpPr>
        <p:pic>
          <p:nvPicPr>
            <p:cNvPr id="6" name="Picture 5">
              <a:extLst>
                <a:ext uri="{FF2B5EF4-FFF2-40B4-BE49-F238E27FC236}">
                  <a16:creationId xmlns:a16="http://schemas.microsoft.com/office/drawing/2014/main" id="{3DA965CF-8E01-448A-A27C-9D5DEAA1A4F8}"/>
                </a:ext>
              </a:extLst>
            </p:cNvPr>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44045"/>
            <a:stretch/>
          </p:blipFill>
          <p:spPr bwMode="auto">
            <a:xfrm>
              <a:off x="755576" y="2204864"/>
              <a:ext cx="4676775" cy="3384376"/>
            </a:xfrm>
            <a:prstGeom prst="rect">
              <a:avLst/>
            </a:prstGeom>
            <a:noFill/>
            <a:ln>
              <a:noFill/>
            </a:ln>
          </p:spPr>
        </p:pic>
        <p:pic>
          <p:nvPicPr>
            <p:cNvPr id="7" name="Picture 6">
              <a:extLst>
                <a:ext uri="{FF2B5EF4-FFF2-40B4-BE49-F238E27FC236}">
                  <a16:creationId xmlns:a16="http://schemas.microsoft.com/office/drawing/2014/main" id="{EE457A22-313C-4F48-8A9B-B41FDD9CCD71}"/>
                </a:ext>
              </a:extLst>
            </p:cNvPr>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0017" t="55955" r="7397"/>
            <a:stretch/>
          </p:blipFill>
          <p:spPr bwMode="auto">
            <a:xfrm>
              <a:off x="5148064" y="2803971"/>
              <a:ext cx="3394720" cy="2663999"/>
            </a:xfrm>
            <a:prstGeom prst="rect">
              <a:avLst/>
            </a:prstGeom>
            <a:noFill/>
            <a:ln>
              <a:noFill/>
            </a:ln>
          </p:spPr>
        </p:pic>
        <p:cxnSp>
          <p:nvCxnSpPr>
            <p:cNvPr id="9" name="Connector: Elbow 8">
              <a:extLst>
                <a:ext uri="{FF2B5EF4-FFF2-40B4-BE49-F238E27FC236}">
                  <a16:creationId xmlns:a16="http://schemas.microsoft.com/office/drawing/2014/main" id="{0407C1B3-E67F-4BDA-AE40-68AAE89BD280}"/>
                </a:ext>
              </a:extLst>
            </p:cNvPr>
            <p:cNvCxnSpPr>
              <a:cxnSpLocks/>
            </p:cNvCxnSpPr>
            <p:nvPr/>
          </p:nvCxnSpPr>
          <p:spPr bwMode="auto">
            <a:xfrm flipV="1">
              <a:off x="2915816" y="2803971"/>
              <a:ext cx="3456384" cy="2762227"/>
            </a:xfrm>
            <a:prstGeom prst="bentConnector3">
              <a:avLst>
                <a:gd name="adj1" fmla="val 50000"/>
              </a:avLst>
            </a:prstGeom>
            <a:solidFill>
              <a:schemeClr val="accent1"/>
            </a:solidFill>
            <a:ln w="9525" cap="flat" cmpd="sng" algn="ctr">
              <a:solidFill>
                <a:schemeClr val="tx1"/>
              </a:solidFill>
              <a:prstDash val="solid"/>
              <a:miter lim="800000"/>
              <a:headEnd type="none" w="med" len="med"/>
              <a:tailEnd type="none" w="med" len="med"/>
            </a:ln>
            <a:effectLst/>
          </p:spPr>
        </p:cxnSp>
      </p:grpSp>
      <p:sp>
        <p:nvSpPr>
          <p:cNvPr id="8" name="TextBox 7"/>
          <p:cNvSpPr txBox="1"/>
          <p:nvPr/>
        </p:nvSpPr>
        <p:spPr>
          <a:xfrm>
            <a:off x="4622867" y="5940395"/>
            <a:ext cx="4063933" cy="369332"/>
          </a:xfrm>
          <a:prstGeom prst="rect">
            <a:avLst/>
          </a:prstGeom>
          <a:noFill/>
        </p:spPr>
        <p:txBody>
          <a:bodyPr wrap="none" rtlCol="0">
            <a:spAutoFit/>
          </a:bodyPr>
          <a:lstStyle/>
          <a:p>
            <a:r>
              <a:rPr lang="en-US" sz="1800" dirty="0">
                <a:solidFill>
                  <a:srgbClr val="FF0000"/>
                </a:solidFill>
              </a:rPr>
              <a:t>Only one way to implement this? </a:t>
            </a:r>
            <a:endParaRPr lang="en-CA" sz="1800" dirty="0">
              <a:solidFill>
                <a:srgbClr val="FF0000"/>
              </a:solidFill>
            </a:endParaRPr>
          </a:p>
        </p:txBody>
      </p:sp>
    </p:spTree>
    <p:extLst>
      <p:ext uri="{BB962C8B-B14F-4D97-AF65-F5344CB8AC3E}">
        <p14:creationId xmlns:p14="http://schemas.microsoft.com/office/powerpoint/2010/main" val="2044648648"/>
      </p:ext>
    </p:extLst>
  </p:cSld>
  <p:clrMapOvr>
    <a:masterClrMapping/>
  </p:clrMapOvr>
  <p:transition>
    <p:dissolv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F94C-5067-4B5B-B77F-C1F3680D9E99}"/>
              </a:ext>
            </a:extLst>
          </p:cNvPr>
          <p:cNvSpPr>
            <a:spLocks noGrp="1"/>
          </p:cNvSpPr>
          <p:nvPr>
            <p:ph type="title"/>
          </p:nvPr>
        </p:nvSpPr>
        <p:spPr/>
        <p:txBody>
          <a:bodyPr/>
          <a:lstStyle/>
          <a:p>
            <a:r>
              <a:rPr lang="en-US" dirty="0"/>
              <a:t>Exercise: Triangle Program</a:t>
            </a:r>
          </a:p>
        </p:txBody>
      </p:sp>
      <p:sp>
        <p:nvSpPr>
          <p:cNvPr id="3" name="Content Placeholder 2">
            <a:extLst>
              <a:ext uri="{FF2B5EF4-FFF2-40B4-BE49-F238E27FC236}">
                <a16:creationId xmlns:a16="http://schemas.microsoft.com/office/drawing/2014/main" id="{116D383F-7225-4456-8C48-C5DA6C5683D0}"/>
              </a:ext>
            </a:extLst>
          </p:cNvPr>
          <p:cNvSpPr>
            <a:spLocks noGrp="1"/>
          </p:cNvSpPr>
          <p:nvPr>
            <p:ph idx="1"/>
          </p:nvPr>
        </p:nvSpPr>
        <p:spPr>
          <a:xfrm>
            <a:off x="900113" y="1560513"/>
            <a:ext cx="8001000" cy="4532783"/>
          </a:xfrm>
        </p:spPr>
        <p:txBody>
          <a:bodyPr/>
          <a:lstStyle/>
          <a:p>
            <a:r>
              <a:rPr lang="en-US" dirty="0"/>
              <a:t>Triangle program</a:t>
            </a:r>
          </a:p>
          <a:p>
            <a:r>
              <a:rPr lang="en-US" dirty="0"/>
              <a:t>Write your exploratory test suite</a:t>
            </a:r>
          </a:p>
          <a:p>
            <a:pPr marL="0" indent="0">
              <a:buNone/>
            </a:pPr>
            <a:endParaRPr lang="en-US" dirty="0"/>
          </a:p>
          <a:p>
            <a:r>
              <a:rPr lang="en-US" dirty="0"/>
              <a:t>How you write black-box tests?</a:t>
            </a:r>
          </a:p>
          <a:p>
            <a:r>
              <a:rPr lang="en-US" dirty="0"/>
              <a:t>How you write white-box tests?</a:t>
            </a:r>
          </a:p>
          <a:p>
            <a:r>
              <a:rPr lang="en-US" dirty="0"/>
              <a:t>How you write TDD tests?</a:t>
            </a:r>
          </a:p>
        </p:txBody>
      </p:sp>
      <p:sp>
        <p:nvSpPr>
          <p:cNvPr id="4" name="Footer Placeholder 3">
            <a:extLst>
              <a:ext uri="{FF2B5EF4-FFF2-40B4-BE49-F238E27FC236}">
                <a16:creationId xmlns:a16="http://schemas.microsoft.com/office/drawing/2014/main" id="{C8B5F920-5BB9-4FF8-BE81-D8EF49203F33}"/>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8BDF7D60-D67C-4211-9E25-74E93555AC01}"/>
              </a:ext>
            </a:extLst>
          </p:cNvPr>
          <p:cNvSpPr>
            <a:spLocks noGrp="1"/>
          </p:cNvSpPr>
          <p:nvPr>
            <p:ph type="sldNum" sz="quarter" idx="12"/>
          </p:nvPr>
        </p:nvSpPr>
        <p:spPr/>
        <p:txBody>
          <a:bodyPr/>
          <a:lstStyle/>
          <a:p>
            <a:fld id="{E0C33045-984B-4F44-A077-3B45BEEE9467}" type="slidenum">
              <a:rPr lang="ja-JP" altLang="en-US" smtClean="0"/>
              <a:pPr/>
              <a:t>84</a:t>
            </a:fld>
            <a:endParaRPr lang="en-US" altLang="ja-JP"/>
          </a:p>
        </p:txBody>
      </p:sp>
      <p:grpSp>
        <p:nvGrpSpPr>
          <p:cNvPr id="6" name="Group 5"/>
          <p:cNvGrpSpPr/>
          <p:nvPr/>
        </p:nvGrpSpPr>
        <p:grpSpPr>
          <a:xfrm>
            <a:off x="7236296" y="3501008"/>
            <a:ext cx="1075639" cy="1436439"/>
            <a:chOff x="7452320" y="1920553"/>
            <a:chExt cx="1075639" cy="1436439"/>
          </a:xfrm>
        </p:grpSpPr>
        <p:sp>
          <p:nvSpPr>
            <p:cNvPr id="7" name="Right Brace 6"/>
            <p:cNvSpPr/>
            <p:nvPr/>
          </p:nvSpPr>
          <p:spPr bwMode="auto">
            <a:xfrm>
              <a:off x="7452320" y="1920553"/>
              <a:ext cx="504056" cy="1436439"/>
            </a:xfrm>
            <a:prstGeom prst="rightBrac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dirty="0">
                <a:ln>
                  <a:noFill/>
                </a:ln>
                <a:solidFill>
                  <a:srgbClr val="FF0000"/>
                </a:solidFill>
                <a:effectLst/>
                <a:latin typeface="Tahoma" pitchFamily="34" charset="0"/>
                <a:ea typeface="ＭＳ Ｐゴシック" charset="-128"/>
              </a:endParaRPr>
            </a:p>
          </p:txBody>
        </p:sp>
        <p:sp>
          <p:nvSpPr>
            <p:cNvPr id="8" name="TextBox 7"/>
            <p:cNvSpPr txBox="1"/>
            <p:nvPr/>
          </p:nvSpPr>
          <p:spPr>
            <a:xfrm>
              <a:off x="7973961" y="2204864"/>
              <a:ext cx="553998" cy="897040"/>
            </a:xfrm>
            <a:prstGeom prst="rect">
              <a:avLst/>
            </a:prstGeom>
            <a:noFill/>
          </p:spPr>
          <p:txBody>
            <a:bodyPr vert="eaVert" wrap="none" rtlCol="0">
              <a:spAutoFit/>
            </a:bodyPr>
            <a:lstStyle/>
            <a:p>
              <a:r>
                <a:rPr lang="en-US" dirty="0">
                  <a:solidFill>
                    <a:srgbClr val="FF0000"/>
                  </a:solidFill>
                </a:rPr>
                <a:t>Later</a:t>
              </a:r>
              <a:endParaRPr lang="en-CA" dirty="0">
                <a:solidFill>
                  <a:srgbClr val="FF0000"/>
                </a:solidFill>
              </a:endParaRPr>
            </a:p>
          </p:txBody>
        </p:sp>
      </p:grpSp>
    </p:spTree>
    <p:extLst>
      <p:ext uri="{BB962C8B-B14F-4D97-AF65-F5344CB8AC3E}">
        <p14:creationId xmlns:p14="http://schemas.microsoft.com/office/powerpoint/2010/main" val="568481771"/>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p>
            <a:fld id="{2288979E-1416-4C55-B727-603BF94A3BD9}" type="slidenum">
              <a:rPr lang="ja-JP" altLang="en-US"/>
              <a:pPr/>
              <a:t>9</a:t>
            </a:fld>
            <a:endParaRPr lang="en-US" altLang="ja-JP"/>
          </a:p>
        </p:txBody>
      </p:sp>
      <p:sp>
        <p:nvSpPr>
          <p:cNvPr id="2220034" name="Rectangle 2"/>
          <p:cNvSpPr>
            <a:spLocks noGrp="1" noChangeArrowheads="1"/>
          </p:cNvSpPr>
          <p:nvPr>
            <p:ph type="title"/>
          </p:nvPr>
        </p:nvSpPr>
        <p:spPr/>
        <p:txBody>
          <a:bodyPr/>
          <a:lstStyle/>
          <a:p>
            <a:r>
              <a:rPr lang="en-CA" b="0" dirty="0"/>
              <a:t>Test Case &amp; Test Suite</a:t>
            </a:r>
            <a:endParaRPr lang="en-US" altLang="ja-JP" dirty="0">
              <a:ea typeface="ＭＳ Ｐゴシック" charset="-128"/>
            </a:endParaRPr>
          </a:p>
        </p:txBody>
      </p:sp>
      <p:sp>
        <p:nvSpPr>
          <p:cNvPr id="2220035" name="Rectangle 3"/>
          <p:cNvSpPr>
            <a:spLocks noGrp="1" noChangeArrowheads="1"/>
          </p:cNvSpPr>
          <p:nvPr>
            <p:ph type="body" idx="1"/>
          </p:nvPr>
        </p:nvSpPr>
        <p:spPr>
          <a:xfrm>
            <a:off x="900113" y="1560512"/>
            <a:ext cx="7029473" cy="4797445"/>
          </a:xfrm>
        </p:spPr>
        <p:txBody>
          <a:bodyPr/>
          <a:lstStyle/>
          <a:p>
            <a:pPr>
              <a:lnSpc>
                <a:spcPct val="110000"/>
              </a:lnSpc>
            </a:pPr>
            <a:r>
              <a:rPr lang="en-US" altLang="ja-JP" sz="2800" b="1" dirty="0">
                <a:solidFill>
                  <a:srgbClr val="008000"/>
                </a:solidFill>
                <a:effectLst>
                  <a:outerShdw blurRad="38100" dist="38100" dir="2700000" algn="tl">
                    <a:srgbClr val="C0C0C0"/>
                  </a:outerShdw>
                </a:effectLst>
                <a:ea typeface="ＭＳ Ｐゴシック" charset="-128"/>
              </a:rPr>
              <a:t>Direct input variable:</a:t>
            </a:r>
            <a:r>
              <a:rPr lang="en-US" altLang="ja-JP" sz="2800" dirty="0">
                <a:ea typeface="ＭＳ Ｐゴシック" charset="-128"/>
              </a:rPr>
              <a:t> a variables that controls the operation directly</a:t>
            </a:r>
          </a:p>
          <a:p>
            <a:pPr>
              <a:lnSpc>
                <a:spcPct val="110000"/>
              </a:lnSpc>
            </a:pPr>
            <a:r>
              <a:rPr lang="en-US" altLang="ja-JP" sz="2400" b="1" dirty="0">
                <a:solidFill>
                  <a:srgbClr val="800000"/>
                </a:solidFill>
                <a:ea typeface="ＭＳ Ｐゴシック" charset="-128"/>
              </a:rPr>
              <a:t>Example:</a:t>
            </a:r>
            <a:r>
              <a:rPr lang="en-US" altLang="ja-JP" sz="2400" dirty="0">
                <a:ea typeface="ＭＳ Ｐゴシック" charset="-128"/>
              </a:rPr>
              <a:t> arguments, selection menu, entered data field </a:t>
            </a:r>
          </a:p>
          <a:p>
            <a:pPr lvl="1">
              <a:lnSpc>
                <a:spcPct val="110000"/>
              </a:lnSpc>
            </a:pPr>
            <a:r>
              <a:rPr lang="en-US" altLang="ja-JP" sz="2400" dirty="0">
                <a:ea typeface="ＭＳ Ｐゴシック" charset="-128"/>
              </a:rPr>
              <a:t>Important during exploratory/unit test</a:t>
            </a:r>
          </a:p>
          <a:p>
            <a:pPr>
              <a:lnSpc>
                <a:spcPct val="110000"/>
              </a:lnSpc>
            </a:pPr>
            <a:r>
              <a:rPr lang="en-US" altLang="ja-JP" sz="2800" b="1" dirty="0">
                <a:solidFill>
                  <a:srgbClr val="008000"/>
                </a:solidFill>
                <a:effectLst>
                  <a:outerShdw blurRad="38100" dist="38100" dir="2700000" algn="tl">
                    <a:srgbClr val="C0C0C0"/>
                  </a:outerShdw>
                </a:effectLst>
                <a:ea typeface="ＭＳ Ｐゴシック" charset="-128"/>
              </a:rPr>
              <a:t>Indirect input variable:</a:t>
            </a:r>
            <a:r>
              <a:rPr lang="en-US" altLang="ja-JP" sz="2800" dirty="0">
                <a:ea typeface="ＭＳ Ｐゴシック" charset="-128"/>
              </a:rPr>
              <a:t> a variable that only influences the operations or its effects are propagated to the operation</a:t>
            </a:r>
          </a:p>
          <a:p>
            <a:pPr lvl="1">
              <a:lnSpc>
                <a:spcPct val="110000"/>
              </a:lnSpc>
            </a:pPr>
            <a:r>
              <a:rPr lang="en-US" altLang="ja-JP" sz="2400" b="1" dirty="0">
                <a:solidFill>
                  <a:srgbClr val="800000"/>
                </a:solidFill>
                <a:ea typeface="ＭＳ Ｐゴシック" charset="-128"/>
              </a:rPr>
              <a:t>Example:</a:t>
            </a:r>
            <a:r>
              <a:rPr lang="en-US" altLang="ja-JP" sz="2400" dirty="0">
                <a:ea typeface="ＭＳ Ｐゴシック" charset="-128"/>
              </a:rPr>
              <a:t> traffic load, environmental variable</a:t>
            </a:r>
          </a:p>
          <a:p>
            <a:pPr lvl="1">
              <a:lnSpc>
                <a:spcPct val="110000"/>
              </a:lnSpc>
            </a:pPr>
            <a:r>
              <a:rPr lang="en-US" altLang="ja-JP" sz="2400" dirty="0">
                <a:ea typeface="ＭＳ Ｐゴシック" charset="-128"/>
              </a:rPr>
              <a:t>Important during integration testing</a:t>
            </a:r>
          </a:p>
        </p:txBody>
      </p:sp>
      <p:pic>
        <p:nvPicPr>
          <p:cNvPr id="2224129" name="Picture 1"/>
          <p:cNvPicPr>
            <a:picLocks noChangeAspect="1" noChangeArrowheads="1"/>
          </p:cNvPicPr>
          <p:nvPr/>
        </p:nvPicPr>
        <p:blipFill>
          <a:blip r:embed="rId3" cstate="print"/>
          <a:srcRect l="21667" t="3750" r="28333" b="2500"/>
          <a:stretch>
            <a:fillRect/>
          </a:stretch>
        </p:blipFill>
        <p:spPr bwMode="auto">
          <a:xfrm>
            <a:off x="7786710" y="1464455"/>
            <a:ext cx="1042995" cy="2607487"/>
          </a:xfrm>
          <a:prstGeom prst="rect">
            <a:avLst/>
          </a:prstGeom>
          <a:noFill/>
          <a:ln w="9525">
            <a:noFill/>
            <a:miter lim="800000"/>
            <a:headEnd/>
            <a:tailEnd/>
          </a:ln>
        </p:spPr>
      </p:pic>
      <p:pic>
        <p:nvPicPr>
          <p:cNvPr id="2224130" name="Picture 2"/>
          <p:cNvPicPr>
            <a:picLocks noChangeAspect="1" noChangeArrowheads="1"/>
          </p:cNvPicPr>
          <p:nvPr/>
        </p:nvPicPr>
        <p:blipFill>
          <a:blip r:embed="rId4" cstate="print"/>
          <a:srcRect l="24699" r="12048"/>
          <a:stretch>
            <a:fillRect/>
          </a:stretch>
        </p:blipFill>
        <p:spPr bwMode="auto">
          <a:xfrm>
            <a:off x="7429520" y="4786322"/>
            <a:ext cx="1448240" cy="1517194"/>
          </a:xfrm>
          <a:prstGeom prst="rect">
            <a:avLst/>
          </a:prstGeom>
          <a:noFill/>
          <a:ln w="9525">
            <a:noFill/>
            <a:miter lim="800000"/>
            <a:headEnd/>
            <a:tailEnd/>
          </a:ln>
        </p:spPr>
      </p:pic>
    </p:spTree>
    <p:extLst>
      <p:ext uri="{BB962C8B-B14F-4D97-AF65-F5344CB8AC3E}">
        <p14:creationId xmlns:p14="http://schemas.microsoft.com/office/powerpoint/2010/main" val="233792843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20035">
                                            <p:txEl>
                                              <p:pRg st="0" end="0"/>
                                            </p:txEl>
                                          </p:spTgt>
                                        </p:tgtEl>
                                        <p:attrNameLst>
                                          <p:attrName>style.visibility</p:attrName>
                                        </p:attrNameLst>
                                      </p:cBhvr>
                                      <p:to>
                                        <p:strVal val="visible"/>
                                      </p:to>
                                    </p:set>
                                    <p:anim calcmode="lin" valueType="num">
                                      <p:cBhvr additive="base">
                                        <p:cTn id="7" dur="500" fill="hold"/>
                                        <p:tgtEl>
                                          <p:spTgt spid="22200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200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20035">
                                            <p:txEl>
                                              <p:pRg st="1" end="1"/>
                                            </p:txEl>
                                          </p:spTgt>
                                        </p:tgtEl>
                                        <p:attrNameLst>
                                          <p:attrName>style.visibility</p:attrName>
                                        </p:attrNameLst>
                                      </p:cBhvr>
                                      <p:to>
                                        <p:strVal val="visible"/>
                                      </p:to>
                                    </p:set>
                                    <p:anim calcmode="lin" valueType="num">
                                      <p:cBhvr additive="base">
                                        <p:cTn id="13" dur="500" fill="hold"/>
                                        <p:tgtEl>
                                          <p:spTgt spid="22200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20035">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220035">
                                            <p:txEl>
                                              <p:pRg st="2" end="2"/>
                                            </p:txEl>
                                          </p:spTgt>
                                        </p:tgtEl>
                                        <p:attrNameLst>
                                          <p:attrName>style.visibility</p:attrName>
                                        </p:attrNameLst>
                                      </p:cBhvr>
                                      <p:to>
                                        <p:strVal val="visible"/>
                                      </p:to>
                                    </p:set>
                                    <p:anim calcmode="lin" valueType="num">
                                      <p:cBhvr additive="base">
                                        <p:cTn id="17" dur="500" fill="hold"/>
                                        <p:tgtEl>
                                          <p:spTgt spid="222003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2200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220035">
                                            <p:txEl>
                                              <p:pRg st="3" end="3"/>
                                            </p:txEl>
                                          </p:spTgt>
                                        </p:tgtEl>
                                        <p:attrNameLst>
                                          <p:attrName>style.visibility</p:attrName>
                                        </p:attrNameLst>
                                      </p:cBhvr>
                                      <p:to>
                                        <p:strVal val="visible"/>
                                      </p:to>
                                    </p:set>
                                    <p:anim calcmode="lin" valueType="num">
                                      <p:cBhvr additive="base">
                                        <p:cTn id="23" dur="500" fill="hold"/>
                                        <p:tgtEl>
                                          <p:spTgt spid="2220035">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220035">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220035">
                                            <p:txEl>
                                              <p:pRg st="4" end="4"/>
                                            </p:txEl>
                                          </p:spTgt>
                                        </p:tgtEl>
                                        <p:attrNameLst>
                                          <p:attrName>style.visibility</p:attrName>
                                        </p:attrNameLst>
                                      </p:cBhvr>
                                      <p:to>
                                        <p:strVal val="visible"/>
                                      </p:to>
                                    </p:set>
                                    <p:anim calcmode="lin" valueType="num">
                                      <p:cBhvr additive="base">
                                        <p:cTn id="27" dur="500" fill="hold"/>
                                        <p:tgtEl>
                                          <p:spTgt spid="2220035">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220035">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220035">
                                            <p:txEl>
                                              <p:pRg st="5" end="5"/>
                                            </p:txEl>
                                          </p:spTgt>
                                        </p:tgtEl>
                                        <p:attrNameLst>
                                          <p:attrName>style.visibility</p:attrName>
                                        </p:attrNameLst>
                                      </p:cBhvr>
                                      <p:to>
                                        <p:strVal val="visible"/>
                                      </p:to>
                                    </p:set>
                                    <p:anim calcmode="lin" valueType="num">
                                      <p:cBhvr additive="base">
                                        <p:cTn id="31" dur="500" fill="hold"/>
                                        <p:tgtEl>
                                          <p:spTgt spid="222003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20035">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224130"/>
                                        </p:tgtEl>
                                        <p:attrNameLst>
                                          <p:attrName>style.visibility</p:attrName>
                                        </p:attrNameLst>
                                      </p:cBhvr>
                                      <p:to>
                                        <p:strVal val="visible"/>
                                      </p:to>
                                    </p:set>
                                    <p:anim calcmode="lin" valueType="num">
                                      <p:cBhvr additive="base">
                                        <p:cTn id="35" dur="500" fill="hold"/>
                                        <p:tgtEl>
                                          <p:spTgt spid="2224130"/>
                                        </p:tgtEl>
                                        <p:attrNameLst>
                                          <p:attrName>ppt_x</p:attrName>
                                        </p:attrNameLst>
                                      </p:cBhvr>
                                      <p:tavLst>
                                        <p:tav tm="0">
                                          <p:val>
                                            <p:strVal val="1+#ppt_w/2"/>
                                          </p:val>
                                        </p:tav>
                                        <p:tav tm="100000">
                                          <p:val>
                                            <p:strVal val="#ppt_x"/>
                                          </p:val>
                                        </p:tav>
                                      </p:tavLst>
                                    </p:anim>
                                    <p:anim calcmode="lin" valueType="num">
                                      <p:cBhvr additive="base">
                                        <p:cTn id="36" dur="500" fill="hold"/>
                                        <p:tgtEl>
                                          <p:spTgt spid="22241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0035" grpId="0" build="p"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WATCHLASTPREPREVISION" val="51"/>
  <p:tag name="MMPROD_NEXTUNIQUEID" val="10012"/>
  <p:tag name="MMPROD_UIDATA" val="&lt;database version=&quot;7.0&quot;&gt;&lt;object type=&quot;1&quot; unique_id=&quot;10001&quot;&gt;&lt;object type=&quot;2&quot; unique_id=&quot;10735&quot;&gt;&lt;object type=&quot;3&quot; unique_id=&quot;10736&quot;&gt;&lt;property id=&quot;20148&quot; value=&quot;5&quot;/&gt;&lt;property id=&quot;20300&quot; value=&quot;Slide 1 - &amp;quot;SENG 521&amp;#x0D;&amp;#x0A;Software Reliability &amp;amp; Software Quality&amp;quot;&quot;/&gt;&lt;property id=&quot;20307&quot; value=&quot;585&quot;/&gt;&lt;/object&gt;&lt;object type=&quot;3&quot; unique_id=&quot;10737&quot;&gt;&lt;property id=&quot;20148&quot; value=&quot;5&quot;/&gt;&lt;property id=&quot;20300&quot; value=&quot;Slide 2 - &amp;quot;Contents&amp;quot;&quot;/&gt;&lt;property id=&quot;20307&quot; value=&quot;527&quot;/&gt;&lt;/object&gt;&lt;object type=&quot;3&quot; unique_id=&quot;10739&quot;&gt;&lt;property id=&quot;20148&quot; value=&quot;5&quot;/&gt;&lt;property id=&quot;20300&quot; value=&quot;Slide 6 - &amp;quot;Terminology &amp;amp; Scope&amp;quot;&quot;/&gt;&lt;property id=&quot;20307&quot; value=&quot;1656&quot;/&gt;&lt;/object&gt;&lt;object type=&quot;3&quot; unique_id=&quot;10740&quot;&gt;&lt;property id=&quot;20148&quot; value=&quot;5&quot;/&gt;&lt;property id=&quot;20300&quot; value=&quot;Slide 8 - &amp;quot;Software Quality&amp;quot;&quot;/&gt;&lt;property id=&quot;20307&quot; value=&quot;1650&quot;/&gt;&lt;/object&gt;&lt;object type=&quot;3&quot; unique_id=&quot;10742&quot;&gt;&lt;property id=&quot;20148&quot; value=&quot;5&quot;/&gt;&lt;property id=&quot;20300&quot; value=&quot;Slide 9 - &amp;quot;At The End …&amp;quot;&quot;/&gt;&lt;property id=&quot;20307&quot; value=&quot;1652&quot;/&gt;&lt;/object&gt;&lt;object type=&quot;3&quot; unique_id=&quot;10743&quot;&gt;&lt;property id=&quot;20148&quot; value=&quot;5&quot;/&gt;&lt;property id=&quot;20300&quot; value=&quot;Slide 10 - &amp;quot;Question to Ask&amp;quot;&quot;/&gt;&lt;property id=&quot;20307&quot; value=&quot;1648&quot;/&gt;&lt;/object&gt;&lt;object type=&quot;3&quot; unique_id=&quot;10744&quot;&gt;&lt;property id=&quot;20148&quot; value=&quot;5&quot;/&gt;&lt;property id=&quot;20300&quot; value=&quot;Slide 11 - &amp;quot;Moral&amp;quot;&quot;/&gt;&lt;property id=&quot;20307&quot; value=&quot;1653&quot;/&gt;&lt;/object&gt;&lt;object type=&quot;3&quot; unique_id=&quot;10745&quot;&gt;&lt;property id=&quot;20148&quot; value=&quot;5&quot;/&gt;&lt;property id=&quot;20300&quot; value=&quot;Slide 12 - &amp;quot;Section 1&amp;quot;&quot;/&gt;&lt;property id=&quot;20307&quot; value=&quot;1440&quot;/&gt;&lt;/object&gt;&lt;object type=&quot;3&quot; unique_id=&quot;10746&quot;&gt;&lt;property id=&quot;20148&quot; value=&quot;5&quot;/&gt;&lt;property id=&quot;20300&quot; value=&quot;Slide 27 - &amp;quot;Cost of a Defect …&amp;quot;&quot;/&gt;&lt;property id=&quot;20307&quot; value=&quot;1614&quot;/&gt;&lt;/object&gt;&lt;object type=&quot;3&quot; unique_id=&quot;10749&quot;&gt;&lt;property id=&quot;20148&quot; value=&quot;5&quot;/&gt;&lt;property id=&quot;20300&quot; value=&quot;Slide 26 - &amp;quot;Fatal Software Examples&amp;quot;&quot;/&gt;&lt;property id=&quot;20307&quot; value=&quot;1641&quot;/&gt;&lt;/object&gt;&lt;object type=&quot;3&quot; unique_id=&quot;10752&quot;&gt;&lt;property id=&quot;20148&quot; value=&quot;5&quot;/&gt;&lt;property id=&quot;20300&quot; value=&quot;Slide 28 - &amp;quot;A Central Question&amp;quot;&quot;/&gt;&lt;property id=&quot;20307&quot; value=&quot;1379&quot;/&gt;&lt;/object&gt;&lt;object type=&quot;3&quot; unique_id=&quot;10753&quot;&gt;&lt;property id=&quot;20148&quot; value=&quot;5&quot;/&gt;&lt;property id=&quot;20300&quot; value=&quot;Slide 29 - &amp;quot;Two Extremes&amp;quot;&quot;/&gt;&lt;property id=&quot;20307&quot; value=&quot;1643&quot;/&gt;&lt;/object&gt;&lt;object type=&quot;3&quot; unique_id=&quot;10754&quot;&gt;&lt;property id=&quot;20148&quot; value=&quot;5&quot;/&gt;&lt;property id=&quot;20300&quot; value=&quot;Slide 30 - &amp;quot;Can We Remove All Bugs?&amp;quot;&quot;/&gt;&lt;property id=&quot;20307&quot; value=&quot;1642&quot;/&gt;&lt;/object&gt;&lt;object type=&quot;3&quot; unique_id=&quot;10755&quot;&gt;&lt;property id=&quot;20148&quot; value=&quot;5&quot;/&gt;&lt;property id=&quot;20300&quot; value=&quot;Slide 31 - &amp;quot;What Can We Learn from Failures?&amp;quot;&quot;/&gt;&lt;property id=&quot;20307&quot; value=&quot;1632&quot;/&gt;&lt;/object&gt;&lt;object type=&quot;3&quot; unique_id=&quot;10756&quot;&gt;&lt;property id=&quot;20148&quot; value=&quot;5&quot;/&gt;&lt;property id=&quot;20300&quot; value=&quot;Slide 32 - &amp;quot;How to Handle Defects?&amp;quot;&quot;/&gt;&lt;property id=&quot;20307&quot; value=&quot;1633&quot;/&gt;&lt;/object&gt;&lt;object type=&quot;3&quot; unique_id=&quot;10757&quot;&gt;&lt;property id=&quot;20148&quot; value=&quot;5&quot;/&gt;&lt;property id=&quot;20300&quot; value=&quot;Slide 33 - &amp;quot;What to Learn from Data?&amp;quot;&quot;/&gt;&lt;property id=&quot;20307&quot; value=&quot;1634&quot;/&gt;&lt;/object&gt;&lt;object type=&quot;3&quot; unique_id=&quot;10758&quot;&gt;&lt;property id=&quot;20148&quot; value=&quot;5&quot;/&gt;&lt;property id=&quot;20300&quot; value=&quot;Slide 34 - &amp;quot;What to Learn from Data?&amp;quot;&quot;/&gt;&lt;property id=&quot;20307&quot; value=&quot;1635&quot;/&gt;&lt;/object&gt;&lt;object type=&quot;3&quot; unique_id=&quot;10759&quot;&gt;&lt;property id=&quot;20148&quot; value=&quot;5&quot;/&gt;&lt;property id=&quot;20300&quot; value=&quot;Slide 35 - &amp;quot;A Typical Problem: Question&amp;quot;&quot;/&gt;&lt;property id=&quot;20307&quot; value=&quot;1636&quot;/&gt;&lt;/object&gt;&lt;object type=&quot;3&quot; unique_id=&quot;10760&quot;&gt;&lt;property id=&quot;20148&quot; value=&quot;5&quot;/&gt;&lt;property id=&quot;20300&quot; value=&quot;Slide 36 - &amp;quot;A Typical Problem: Answer&amp;quot;&quot;/&gt;&lt;property id=&quot;20307&quot; value=&quot;1646&quot;/&gt;&lt;/object&gt;&lt;object type=&quot;3&quot; unique_id=&quot;10761&quot;&gt;&lt;property id=&quot;20148&quot; value=&quot;5&quot;/&gt;&lt;property id=&quot;20300&quot; value=&quot;Slide 37 - &amp;quot;Another Typical Problem&amp;quot;&quot;/&gt;&lt;property id=&quot;20307&quot; value=&quot;1611&quot;/&gt;&lt;/object&gt;&lt;object type=&quot;3&quot; unique_id=&quot;10765&quot;&gt;&lt;property id=&quot;20148&quot; value=&quot;5&quot;/&gt;&lt;property id=&quot;20300&quot; value=&quot;Slide 38 - &amp;quot;Terminology&amp;quot;&quot;/&gt;&lt;property id=&quot;20307&quot; value=&quot;1381&quot;/&gt;&lt;/object&gt;&lt;object type=&quot;3&quot; unique_id=&quot;10766&quot;&gt;&lt;property id=&quot;20148&quot; value=&quot;5&quot;/&gt;&lt;property id=&quot;20300&quot; value=&quot;Slide 39 - &amp;quot;Definition: Service&amp;quot;&quot;/&gt;&lt;property id=&quot;20307&quot; value=&quot;1382&quot;/&gt;&lt;/object&gt;&lt;object type=&quot;3&quot; unique_id=&quot;10767&quot;&gt;&lt;property id=&quot;20148&quot; value=&quot;5&quot;/&gt;&lt;property id=&quot;20300&quot; value=&quot;Slide 40 - &amp;quot;Dependability: Treats&amp;quot;&quot;/&gt;&lt;property id=&quot;20307&quot; value=&quot;1384&quot;/&gt;&lt;/object&gt;&lt;object type=&quot;3&quot; unique_id=&quot;10768&quot;&gt;&lt;property id=&quot;20148&quot; value=&quot;5&quot;/&gt;&lt;property id=&quot;20300&quot; value=&quot;Slide 41 - &amp;quot;Definition: Failure&amp;quot;&quot;/&gt;&lt;property id=&quot;20307&quot; value=&quot;1628&quot;/&gt;&lt;/object&gt;&lt;object type=&quot;3&quot; unique_id=&quot;10769&quot;&gt;&lt;property id=&quot;20148&quot; value=&quot;5&quot;/&gt;&lt;property id=&quot;20300&quot; value=&quot;Slide 42 - &amp;quot;Failure Intensity &amp;amp; Density&amp;quot;&quot;/&gt;&lt;property id=&quot;20307&quot; value=&quot;1644&quot;/&gt;&lt;/object&gt;&lt;object type=&quot;3&quot; unique_id=&quot;10770&quot;&gt;&lt;property id=&quot;20148&quot; value=&quot;5&quot;/&gt;&lt;property id=&quot;20300&quot; value=&quot;Slide 43 - &amp;quot;Example: Failure Density&amp;quot;&quot;/&gt;&lt;property id=&quot;20307&quot; value=&quot;1655&quot;/&gt;&lt;/object&gt;&lt;object type=&quot;3&quot; unique_id=&quot;10771&quot;&gt;&lt;property id=&quot;20148&quot; value=&quot;5&quot;/&gt;&lt;property id=&quot;20300&quot; value=&quot;Slide 44 - &amp;quot;Failure Density vs. Inspection Effort &amp;quot;&quot;/&gt;&lt;property id=&quot;20307&quot; value=&quot;1659&quot;/&gt;&lt;/object&gt;&lt;object type=&quot;3&quot; unique_id=&quot;10772&quot;&gt;&lt;property id=&quot;20148&quot; value=&quot;5&quot;/&gt;&lt;property id=&quot;20300&quot; value=&quot;Slide 45 - &amp;quot;Definition: Fault&amp;quot;&quot;/&gt;&lt;property id=&quot;20307&quot; value=&quot;1386&quot;/&gt;&lt;/object&gt;&lt;object type=&quot;3&quot; unique_id=&quot;10773&quot;&gt;&lt;property id=&quot;20148&quot; value=&quot;5&quot;/&gt;&lt;property id=&quot;20300&quot; value=&quot;Slide 46 - &amp;quot;Definition: Error&amp;quot;&quot;/&gt;&lt;property id=&quot;20307&quot; value=&quot;1388&quot;/&gt;&lt;/object&gt;&lt;object type=&quot;3&quot; unique_id=&quot;10774&quot;&gt;&lt;property id=&quot;20148&quot; value=&quot;5&quot;/&gt;&lt;property id=&quot;20300&quot; value=&quot;Slide 47 - &amp;quot;Dependability: Attributes  /1&amp;quot;&quot;/&gt;&lt;property id=&quot;20307&quot; value=&quot;1389&quot;/&gt;&lt;/object&gt;&lt;object type=&quot;3&quot; unique_id=&quot;10775&quot;&gt;&lt;property id=&quot;20148&quot; value=&quot;5&quot;/&gt;&lt;property id=&quot;20300&quot; value=&quot;Slide 48 - &amp;quot;Dependability: Attributes  /2&amp;quot;&quot;/&gt;&lt;property id=&quot;20307&quot; value=&quot;1390&quot;/&gt;&lt;/object&gt;&lt;object type=&quot;3&quot; unique_id=&quot;10776&quot;&gt;&lt;property id=&quot;20148&quot; value=&quot;5&quot;/&gt;&lt;property id=&quot;20300&quot; value=&quot;Slide 49 - &amp;quot;Definition: Availability&amp;quot;&quot;/&gt;&lt;property id=&quot;20307&quot; value=&quot;1391&quot;/&gt;&lt;/object&gt;&lt;object type=&quot;3&quot; unique_id=&quot;10777&quot;&gt;&lt;property id=&quot;20148&quot; value=&quot;5&quot;/&gt;&lt;property id=&quot;20300&quot; value=&quot;Slide 50 - &amp;quot;Definition: Reliability  /1&amp;quot;&quot;/&gt;&lt;property id=&quot;20307&quot; value=&quot;1392&quot;/&gt;&lt;/object&gt;&lt;object type=&quot;3&quot; unique_id=&quot;10778&quot;&gt;&lt;property id=&quot;20148&quot; value=&quot;5&quot;/&gt;&lt;property id=&quot;20300&quot; value=&quot;Slide 51 - &amp;quot;Definition: Reliability  /2&amp;quot;&quot;/&gt;&lt;property id=&quot;20307&quot; value=&quot;1393&quot;/&gt;&lt;/object&gt;&lt;object type=&quot;3&quot; unique_id=&quot;10779&quot;&gt;&lt;property id=&quot;20148&quot; value=&quot;5&quot;/&gt;&lt;property id=&quot;20300&quot; value=&quot;Slide 52 - &amp;quot;Definition: Safety&amp;quot;&quot;/&gt;&lt;property id=&quot;20307&quot; value=&quot;1394&quot;/&gt;&lt;/object&gt;&lt;object type=&quot;3&quot; unique_id=&quot;10780&quot;&gt;&lt;property id=&quot;20148&quot; value=&quot;5&quot;/&gt;&lt;property id=&quot;20300&quot; value=&quot;Slide 53 - &amp;quot;Definition: Confidentiality &amp;quot;&quot;/&gt;&lt;property id=&quot;20307&quot; value=&quot;1395&quot;/&gt;&lt;/object&gt;&lt;object type=&quot;3&quot; unique_id=&quot;10781&quot;&gt;&lt;property id=&quot;20148&quot; value=&quot;5&quot;/&gt;&lt;property id=&quot;20300&quot; value=&quot;Slide 54 - &amp;quot;Definition: Integrity &amp;quot;&quot;/&gt;&lt;property id=&quot;20307&quot; value=&quot;1396&quot;/&gt;&lt;/object&gt;&lt;object type=&quot;3&quot; unique_id=&quot;10782&quot;&gt;&lt;property id=&quot;20148&quot; value=&quot;5&quot;/&gt;&lt;property id=&quot;20300&quot; value=&quot;Slide 55 - &amp;quot;Definition: Maintainability&amp;quot;&quot;/&gt;&lt;property id=&quot;20307&quot; value=&quot;1397&quot;/&gt;&lt;/object&gt;&lt;object type=&quot;3&quot; unique_id=&quot;10783&quot;&gt;&lt;property id=&quot;20148&quot; value=&quot;5&quot;/&gt;&lt;property id=&quot;20300&quot; value=&quot;Slide 56 - &amp;quot;Dependability: Means&amp;quot;&quot;/&gt;&lt;property id=&quot;20307&quot; value=&quot;1398&quot;/&gt;&lt;/object&gt;&lt;object type=&quot;3&quot; unique_id=&quot;10784&quot;&gt;&lt;property id=&quot;20148&quot; value=&quot;5&quot;/&gt;&lt;property id=&quot;20300&quot; value=&quot;Slide 57 - &amp;quot;Definition: Fault Prevention&amp;quot;&quot;/&gt;&lt;property id=&quot;20307&quot; value=&quot;1399&quot;/&gt;&lt;/object&gt;&lt;object type=&quot;3&quot; unique_id=&quot;10785&quot;&gt;&lt;property id=&quot;20148&quot; value=&quot;5&quot;/&gt;&lt;property id=&quot;20300&quot; value=&quot;Slide 58 - &amp;quot;Fault Prevention&amp;quot;&quot;/&gt;&lt;property id=&quot;20307&quot; value=&quot;1400&quot;/&gt;&lt;/object&gt;&lt;object type=&quot;3&quot; unique_id=&quot;10786&quot;&gt;&lt;property id=&quot;20148&quot; value=&quot;5&quot;/&gt;&lt;property id=&quot;20300&quot; value=&quot;Slide 59 - &amp;quot;Definition: Fault Tolerance&amp;quot;&quot;/&gt;&lt;property id=&quot;20307&quot; value=&quot;1403&quot;/&gt;&lt;/object&gt;&lt;object type=&quot;3&quot; unique_id=&quot;10787&quot;&gt;&lt;property id=&quot;20148&quot; value=&quot;5&quot;/&gt;&lt;property id=&quot;20300&quot; value=&quot;Slide 60 - &amp;quot;Fault Tolerance Process&amp;quot;&quot;/&gt;&lt;property id=&quot;20307&quot; value=&quot;1404&quot;/&gt;&lt;/object&gt;&lt;object type=&quot;3&quot; unique_id=&quot;10788&quot;&gt;&lt;property id=&quot;20148&quot; value=&quot;5&quot;/&gt;&lt;property id=&quot;20300&quot; value=&quot;Slide 61 - &amp;quot;Definition: Fault Removal  /1&amp;quot;&quot;/&gt;&lt;property id=&quot;20307&quot; value=&quot;1409&quot;/&gt;&lt;/object&gt;&lt;object type=&quot;3&quot; unique_id=&quot;10789&quot;&gt;&lt;property id=&quot;20148&quot; value=&quot;5&quot;/&gt;&lt;property id=&quot;20300&quot; value=&quot;Slide 62 - &amp;quot;Definition: Fault Removal  /2&amp;quot;&quot;/&gt;&lt;property id=&quot;20307&quot; value=&quot;1418&quot;/&gt;&lt;/object&gt;&lt;object type=&quot;3&quot; unique_id=&quot;10790&quot;&gt;&lt;property id=&quot;20148&quot; value=&quot;5&quot;/&gt;&lt;property id=&quot;20300&quot; value=&quot;Slide 63 - &amp;quot;Definition: Fault Forecasting&amp;quot;&quot;/&gt;&lt;property id=&quot;20307&quot; value=&quot;1410&quot;/&gt;&lt;/object&gt;&lt;object type=&quot;3&quot; unique_id=&quot;10811&quot;&gt;&lt;property id=&quot;20148&quot; value=&quot;5&quot;/&gt;&lt;property id=&quot;20300&quot; value=&quot;Slide 64 - &amp;quot;SRE: Process /1&amp;quot;&quot;/&gt;&lt;property id=&quot;20307&quot; value=&quot;543&quot;/&gt;&lt;/object&gt;&lt;object type=&quot;3&quot; unique_id=&quot;10812&quot;&gt;&lt;property id=&quot;20148&quot; value=&quot;5&quot;/&gt;&lt;property id=&quot;20300&quot; value=&quot;Slide 65 - &amp;quot;SRE: Process /2&amp;quot;&quot;/&gt;&lt;property id=&quot;20307&quot; value=&quot;1661&quot;/&gt;&lt;/object&gt;&lt;object type=&quot;3&quot; unique_id=&quot;10833&quot;&gt;&lt;property id=&quot;20148&quot; value=&quot;5&quot;/&gt;&lt;property id=&quot;20300&quot; value=&quot;Slide 66 - &amp;quot;Conclusions&amp;quot;&quot;/&gt;&lt;property id=&quot;20307&quot; value=&quot;568&quot;/&gt;&lt;/object&gt;&lt;object type=&quot;3&quot; unique_id=&quot;11548&quot;&gt;&lt;property id=&quot;20148&quot; value=&quot;5&quot;/&gt;&lt;property id=&quot;20300&quot; value=&quot;Slide 3 - &amp;quot;Contents&amp;quot;&quot;/&gt;&lt;property id=&quot;20307&quot; value=&quot;1665&quot;/&gt;&lt;/object&gt;&lt;object type=&quot;3&quot; unique_id=&quot;14839&quot;&gt;&lt;property id=&quot;20148&quot; value=&quot;5&quot;/&gt;&lt;property id=&quot;20300&quot; value=&quot;Slide 13 - &amp;quot;What is Quality?&amp;quot;&quot;/&gt;&lt;property id=&quot;20307&quot; value=&quot;1673&quot;/&gt;&lt;/object&gt;&lt;object type=&quot;3&quot; unique_id=&quot;14840&quot;&gt;&lt;property id=&quot;20148&quot; value=&quot;5&quot;/&gt;&lt;property id=&quot;20300&quot; value=&quot;Slide 15 - &amp;quot;What is Software Quality?&amp;quot;&quot;/&gt;&lt;property id=&quot;20307&quot; value=&quot;1674&quot;/&gt;&lt;/object&gt;&lt;object type=&quot;3&quot; unique_id=&quot;14841&quot;&gt;&lt;property id=&quot;20148&quot; value=&quot;5&quot;/&gt;&lt;property id=&quot;20300&quot; value=&quot;Slide 16 - &amp;quot;Definition: Software Quality&amp;quot;&quot;/&gt;&lt;property id=&quot;20307&quot; value=&quot;1675&quot;/&gt;&lt;/object&gt;&lt;object type=&quot;3&quot; unique_id=&quot;14844&quot;&gt;&lt;property id=&quot;20148&quot; value=&quot;5&quot;/&gt;&lt;property id=&quot;20300&quot; value=&quot;Slide 20 - &amp;quot;Quality vs. Project Costs&amp;quot;&quot;/&gt;&lt;property id=&quot;20307&quot; value=&quot;1676&quot;/&gt;&lt;/object&gt;&lt;object type=&quot;3&quot; unique_id=&quot;14845&quot;&gt;&lt;property id=&quot;20148&quot; value=&quot;5&quot;/&gt;&lt;property id=&quot;20300&quot; value=&quot;Slide 21 - &amp;quot;Total Cost Distribution&amp;quot;&quot;/&gt;&lt;property id=&quot;20307&quot; value=&quot;1677&quot;/&gt;&lt;/object&gt;&lt;object type=&quot;3&quot; unique_id=&quot;14846&quot;&gt;&lt;property id=&quot;20148&quot; value=&quot;5&quot;/&gt;&lt;property id=&quot;20300&quot; value=&quot;Slide 22 - &amp;quot;1) How to Build Quality into a System?&amp;quot;&quot;/&gt;&lt;property id=&quot;20307&quot; value=&quot;1678&quot;/&gt;&lt;/object&gt;&lt;object type=&quot;3&quot; unique_id=&quot;14847&quot;&gt;&lt;property id=&quot;20148&quot; value=&quot;5&quot;/&gt;&lt;property id=&quot;20300&quot; value=&quot;Slide 23 - &amp;quot;2) How to Assess Quality of a System?&amp;quot;&quot;/&gt;&lt;property id=&quot;20307&quot; value=&quot;1682&quot;/&gt;&lt;/object&gt;&lt;object type=&quot;3&quot; unique_id=&quot;14848&quot;&gt;&lt;property id=&quot;20148&quot; value=&quot;5&quot;/&gt;&lt;property id=&quot;20300&quot; value=&quot;Slide 24 - &amp;quot;How Do We Assess Quality?&amp;quot;&quot;/&gt;&lt;property id=&quot;20307&quot; value=&quot;1687&quot;/&gt;&lt;/object&gt;&lt;object type=&quot;3&quot; unique_id=&quot;14849&quot;&gt;&lt;property id=&quot;20148&quot; value=&quot;5&quot;/&gt;&lt;property id=&quot;20300&quot; value=&quot;Slide 25 - &amp;quot;Pre-release Quality&amp;quot;&quot;/&gt;&lt;property id=&quot;20307&quot; value=&quot;1688&quot;/&gt;&lt;/object&gt;&lt;object type=&quot;3&quot; unique_id=&quot;15182&quot;&gt;&lt;property id=&quot;20148&quot; value=&quot;5&quot;/&gt;&lt;property id=&quot;20300&quot; value=&quot;Slide 67&quot;/&gt;&lt;property id=&quot;20307&quot; value=&quot;1689&quot;/&gt;&lt;/object&gt;&lt;object type=&quot;3&quot; unique_id=&quot;15291&quot;&gt;&lt;property id=&quot;20148&quot; value=&quot;5&quot;/&gt;&lt;property id=&quot;20300&quot; value=&quot;Slide 14 - &amp;quot;Quality: Various Views&amp;quot;&quot;/&gt;&lt;property id=&quot;20307&quot; value=&quot;1690&quot;/&gt;&lt;/object&gt;&lt;object type=&quot;3&quot; unique_id=&quot;15721&quot;&gt;&lt;property id=&quot;20148&quot; value=&quot;5&quot;/&gt;&lt;property id=&quot;20300&quot; value=&quot;Slide 17 - &amp;quot;Quality Model: ISO 9126&amp;quot;&quot;/&gt;&lt;property id=&quot;20307&quot; value=&quot;1694&quot;/&gt;&lt;/object&gt;&lt;object type=&quot;3&quot; unique_id=&quot;15722&quot;&gt;&lt;property id=&quot;20148&quot; value=&quot;5&quot;/&gt;&lt;property id=&quot;20300&quot; value=&quot;Slide 18 - &amp;quot;Quality Model – Structure&amp;quot;&quot;/&gt;&lt;property id=&quot;20307&quot; value=&quot;1691&quot;/&gt;&lt;/object&gt;&lt;object type=&quot;3&quot; unique_id=&quot;15723&quot;&gt;&lt;property id=&quot;20148&quot; value=&quot;5&quot;/&gt;&lt;property id=&quot;20300&quot; value=&quot;Slide 19 - &amp;quot;Example: Attribute Expansion&amp;quot;&quot;/&gt;&lt;property id=&quot;20307&quot; value=&quot;1692&quot;/&gt;&lt;/object&gt;&lt;object type=&quot;3&quot; unique_id=&quot;15932&quot;&gt;&lt;property id=&quot;20148&quot; value=&quot;5&quot;/&gt;&lt;property id=&quot;20300&quot; value=&quot;Slide 4 - &amp;quot;What Affects Quality?&amp;quot;&quot;/&gt;&lt;property id=&quot;20307&quot; value=&quot;1696&quot;/&gt;&lt;/object&gt;&lt;object type=&quot;3&quot; unique_id=&quot;15933&quot;&gt;&lt;property id=&quot;20148&quot; value=&quot;5&quot;/&gt;&lt;property id=&quot;20300&quot; value=&quot;Slide 5 - &amp;quot;What Affects Software Quality?&amp;quot;&quot;/&gt;&lt;property id=&quot;20307&quot; value=&quot;1697&quot;/&gt;&lt;/object&gt;&lt;object type=&quot;3&quot; unique_id=&quot;15934&quot;&gt;&lt;property id=&quot;20148&quot; value=&quot;5&quot;/&gt;&lt;property id=&quot;20300&quot; value=&quot;Slide 7 - &amp;quot;Software Reliability&amp;quot;&quot;/&gt;&lt;property id=&quot;20307&quot; value=&quot;1695&quot;/&gt;&lt;/object&gt;&lt;/object&gt;&lt;object type=&quot;8&quot; unique_id=&quot;10935&quot;&gt;&lt;/object&gt;&lt;/object&gt;&lt;/database&gt;"/>
  <p:tag name="SECTOMILLISECCONVERTED" val="1"/>
</p:tagLst>
</file>

<file path=ppt/theme/theme1.xml><?xml version="1.0" encoding="utf-8"?>
<a:theme xmlns:a="http://schemas.openxmlformats.org/drawingml/2006/main" name="UofC_template">
  <a:themeElements>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ofC_template">
      <a:majorFont>
        <a:latin typeface="Arial Rounded MT Bold"/>
        <a:ea typeface="HGあかね平成丸ｺﾞｼｯｸ体W8-S"/>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lnDef>
  </a:objectDefaults>
  <a:extraClrSchemeLst>
    <a:extraClrScheme>
      <a:clrScheme name="UofC_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ofC_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UofC_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ofC_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ofC_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UofC_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UofC_template">
  <a:themeElements>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ofC_template">
      <a:majorFont>
        <a:latin typeface="Arial Rounded MT Bold"/>
        <a:ea typeface="HGあかね平成丸ｺﾞｼｯｸ体W8-S"/>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lnDef>
  </a:objectDefaults>
  <a:extraClrSchemeLst>
    <a:extraClrScheme>
      <a:clrScheme name="UofC_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ofC_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UofC_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ofC_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ofC_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UofC_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UofC_template</Template>
  <TotalTime>9447</TotalTime>
  <Words>4167</Words>
  <Application>Microsoft Office PowerPoint</Application>
  <PresentationFormat>On-screen Show (4:3)</PresentationFormat>
  <Paragraphs>706</Paragraphs>
  <Slides>84</Slides>
  <Notes>20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84</vt:i4>
      </vt:variant>
    </vt:vector>
  </HeadingPairs>
  <TitlesOfParts>
    <vt:vector size="98" baseType="lpstr">
      <vt:lpstr>ArialMT</vt:lpstr>
      <vt:lpstr>Calibri-Bold</vt:lpstr>
      <vt:lpstr>Arial</vt:lpstr>
      <vt:lpstr>Arial Rounded MT Bold</vt:lpstr>
      <vt:lpstr>Calibri</vt:lpstr>
      <vt:lpstr>Courier New</vt:lpstr>
      <vt:lpstr>Symbol</vt:lpstr>
      <vt:lpstr>Tahoma</vt:lpstr>
      <vt:lpstr>Times New Roman</vt:lpstr>
      <vt:lpstr>Wingdings</vt:lpstr>
      <vt:lpstr>UofC_template</vt:lpstr>
      <vt:lpstr>1_UofC_template</vt:lpstr>
      <vt:lpstr>Photo Editor Photo</vt:lpstr>
      <vt:lpstr>Worksheet</vt:lpstr>
      <vt:lpstr>SENG 438 Software Testing, Reliability &amp; Quality</vt:lpstr>
      <vt:lpstr>Contents</vt:lpstr>
      <vt:lpstr>What Do We Know So Far?</vt:lpstr>
      <vt:lpstr>Validation &amp; Verification</vt:lpstr>
      <vt:lpstr>Testing</vt:lpstr>
      <vt:lpstr>Brainstorming</vt:lpstr>
      <vt:lpstr>Brainstorming</vt:lpstr>
      <vt:lpstr>Test Case &amp; Test Suite</vt:lpstr>
      <vt:lpstr>Test Case &amp; Test Suite</vt:lpstr>
      <vt:lpstr>Test Case</vt:lpstr>
      <vt:lpstr>Example</vt:lpstr>
      <vt:lpstr>Example</vt:lpstr>
      <vt:lpstr>Brain Storming</vt:lpstr>
      <vt:lpstr>Test Case &amp; Test Suite</vt:lpstr>
      <vt:lpstr>Test Case Design</vt:lpstr>
      <vt:lpstr>Testing Process Overview</vt:lpstr>
      <vt:lpstr>Types of Test Activities</vt:lpstr>
      <vt:lpstr>Types of Test Activities</vt:lpstr>
      <vt:lpstr>Test Case Design</vt:lpstr>
      <vt:lpstr>Testing Approaches</vt:lpstr>
      <vt:lpstr>Scripted vs. Exploratory</vt:lpstr>
      <vt:lpstr>Exploratory Approach</vt:lpstr>
      <vt:lpstr>Exploratory Approach</vt:lpstr>
      <vt:lpstr>Test Case Design</vt:lpstr>
      <vt:lpstr>Exploratory testing level</vt:lpstr>
      <vt:lpstr>Exploratory Testing in the Small</vt:lpstr>
      <vt:lpstr>Exploratory Testing in the Small</vt:lpstr>
      <vt:lpstr>Exploratory Testing in the Small</vt:lpstr>
      <vt:lpstr>Exploratory Testing in the Large</vt:lpstr>
      <vt:lpstr>Hybrid Exploratory Testing</vt:lpstr>
      <vt:lpstr>Crowd Testing</vt:lpstr>
      <vt:lpstr>Manual Scripted Testing</vt:lpstr>
      <vt:lpstr>Manual Regression Testing</vt:lpstr>
      <vt:lpstr>Human-based Testing Limitation</vt:lpstr>
      <vt:lpstr>Video</vt:lpstr>
      <vt:lpstr>SENG 438 Software Testing, Reliability &amp; Quality</vt:lpstr>
      <vt:lpstr>Software Development Life Cycle (SDLC)</vt:lpstr>
      <vt:lpstr>Testing throughout the SDLC – in Waterfall</vt:lpstr>
      <vt:lpstr>Testing in Waterfall</vt:lpstr>
      <vt:lpstr>Waterfall Model Pros &amp; Cons</vt:lpstr>
      <vt:lpstr>Testing in Iterative Model</vt:lpstr>
      <vt:lpstr>Iterative Model Pros &amp; Cons</vt:lpstr>
      <vt:lpstr>Testing in the “V” Model</vt:lpstr>
      <vt:lpstr>V-Model Testing Stages</vt:lpstr>
      <vt:lpstr>V- Model Pros and Cons</vt:lpstr>
      <vt:lpstr>Testing in Agile Model</vt:lpstr>
      <vt:lpstr>Testing in the Agile</vt:lpstr>
      <vt:lpstr>Agile Model Pros &amp; Cons</vt:lpstr>
      <vt:lpstr>Testing in TDD</vt:lpstr>
      <vt:lpstr>TDD Model Pros &amp; Cons</vt:lpstr>
      <vt:lpstr>SDLC - Conclusion</vt:lpstr>
      <vt:lpstr>Software Testing Life Cycle (STLC)</vt:lpstr>
      <vt:lpstr>Software Testing Life Cycle (STLC)</vt:lpstr>
      <vt:lpstr>Requirement Analysis</vt:lpstr>
      <vt:lpstr>Requirement Analysis</vt:lpstr>
      <vt:lpstr>Requirement Traceability Matrix (RTM)</vt:lpstr>
      <vt:lpstr>Requirement Traceability Matrix (RTM)</vt:lpstr>
      <vt:lpstr>Test Planning</vt:lpstr>
      <vt:lpstr>Test Planning</vt:lpstr>
      <vt:lpstr>What to write in a Test Plan Document</vt:lpstr>
      <vt:lpstr>What to write in a Test Plan Document</vt:lpstr>
      <vt:lpstr>Software Testing Life Cycle (STLC)</vt:lpstr>
      <vt:lpstr>Test Case Development</vt:lpstr>
      <vt:lpstr>What to Write in a Test Case?</vt:lpstr>
      <vt:lpstr>What is a Test Suite?</vt:lpstr>
      <vt:lpstr>Software Testing Life Cycle (STLC)</vt:lpstr>
      <vt:lpstr>Test Environment Setup</vt:lpstr>
      <vt:lpstr>Test Environment Setup</vt:lpstr>
      <vt:lpstr>Software Testing Life Cycle (STLC)</vt:lpstr>
      <vt:lpstr>Test Execution</vt:lpstr>
      <vt:lpstr>Test Execution</vt:lpstr>
      <vt:lpstr>Reporting: Execution Results</vt:lpstr>
      <vt:lpstr>Reporting: TBF</vt:lpstr>
      <vt:lpstr>Software Testing Life Cycle (STLC)</vt:lpstr>
      <vt:lpstr>Test Cycle Closure</vt:lpstr>
      <vt:lpstr>Test Cycle Closure</vt:lpstr>
      <vt:lpstr>Test Completion Criteria</vt:lpstr>
      <vt:lpstr>Failure Life Cycle</vt:lpstr>
      <vt:lpstr>Bug Life Cycle</vt:lpstr>
      <vt:lpstr>Let’s Write Some Test Cases</vt:lpstr>
      <vt:lpstr>Exercise: Triangle Program</vt:lpstr>
      <vt:lpstr>Exercise: Triangle Program</vt:lpstr>
      <vt:lpstr>Exercise: Triangle Program</vt:lpstr>
      <vt:lpstr>Exercise: Triangle Program</vt:lpstr>
    </vt:vector>
  </TitlesOfParts>
  <Company>埼玉大学情報システム工学科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 521</dc:title>
  <dc:subject>Behrouz H. Far</dc:subject>
  <dc:creator>Behrouz H. Far</dc:creator>
  <cp:lastModifiedBy>Behrouz Far</cp:lastModifiedBy>
  <cp:revision>690</cp:revision>
  <cp:lastPrinted>2000-05-10T02:49:50Z</cp:lastPrinted>
  <dcterms:created xsi:type="dcterms:W3CDTF">1997-04-20T23:51:09Z</dcterms:created>
  <dcterms:modified xsi:type="dcterms:W3CDTF">2019-01-17T19:38:49Z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50</vt:i4>
  </property>
  <property fmtid="{D5CDD505-2E9C-101B-9397-08002B2CF9AE}" pid="5" name="ScreenSize">
    <vt:i4>2</vt:i4>
  </property>
  <property fmtid="{D5CDD505-2E9C-101B-9397-08002B2CF9AE}" pid="6" name="ScreenUsage">
    <vt:i4>2</vt:i4>
  </property>
  <property fmtid="{D5CDD505-2E9C-101B-9397-08002B2CF9AE}" pid="7" name="MailAddress">
    <vt:lpwstr>far@cit.ics.saitama-u.ac.jp</vt:lpwstr>
  </property>
  <property fmtid="{D5CDD505-2E9C-101B-9397-08002B2CF9AE}" pid="8" name="HomePage">
    <vt:lpwstr>http://www.cit.ics.saitama-u.ac.jp/~far/</vt:lpwstr>
  </property>
  <property fmtid="{D5CDD505-2E9C-101B-9397-08002B2CF9AE}" pid="9" name="Other">
    <vt:lpwstr>知識工学（53240）</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false</vt:bool>
  </property>
  <property fmtid="{D5CDD505-2E9C-101B-9397-08002B2CF9AE}" pid="13" name="BackColor">
    <vt:i4>16777215</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Z:\lect_99\Ke99\Html</vt:lpwstr>
  </property>
</Properties>
</file>